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7" r:id="rId13"/>
    <p:sldId id="268" r:id="rId14"/>
    <p:sldId id="269" r:id="rId15"/>
    <p:sldId id="270" r:id="rId16"/>
    <p:sldId id="274" r:id="rId17"/>
    <p:sldId id="273"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EFB8A1-991A-4DD6-87C8-60F12D72B63D}" type="datetimeFigureOut">
              <a:rPr lang="en-GB" smtClean="0"/>
              <a:t>25/09/2024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3F9A70E8-B0EF-4BB4-8B9F-8E34330237C0}"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67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EFB8A1-991A-4DD6-87C8-60F12D72B63D}" type="datetimeFigureOut">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A70E8-B0EF-4BB4-8B9F-8E34330237C0}" type="slidenum">
              <a:rPr lang="en-GB" smtClean="0"/>
              <a:t>‹#›</a:t>
            </a:fld>
            <a:endParaRPr lang="en-GB"/>
          </a:p>
        </p:txBody>
      </p:sp>
    </p:spTree>
    <p:extLst>
      <p:ext uri="{BB962C8B-B14F-4D97-AF65-F5344CB8AC3E}">
        <p14:creationId xmlns:p14="http://schemas.microsoft.com/office/powerpoint/2010/main" val="267811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EFB8A1-991A-4DD6-87C8-60F12D72B63D}"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A70E8-B0EF-4BB4-8B9F-8E34330237C0}"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92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EFB8A1-991A-4DD6-87C8-60F12D72B63D}"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A70E8-B0EF-4BB4-8B9F-8E34330237C0}"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590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EFB8A1-991A-4DD6-87C8-60F12D72B63D}"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A70E8-B0EF-4BB4-8B9F-8E34330237C0}" type="slidenum">
              <a:rPr lang="en-GB" smtClean="0"/>
              <a:t>‹#›</a:t>
            </a:fld>
            <a:endParaRPr lang="en-GB"/>
          </a:p>
        </p:txBody>
      </p:sp>
    </p:spTree>
    <p:extLst>
      <p:ext uri="{BB962C8B-B14F-4D97-AF65-F5344CB8AC3E}">
        <p14:creationId xmlns:p14="http://schemas.microsoft.com/office/powerpoint/2010/main" val="331244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EFB8A1-991A-4DD6-87C8-60F12D72B63D}"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A70E8-B0EF-4BB4-8B9F-8E34330237C0}"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651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EFB8A1-991A-4DD6-87C8-60F12D72B63D}"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A70E8-B0EF-4BB4-8B9F-8E34330237C0}"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6250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EFB8A1-991A-4DD6-87C8-60F12D72B63D}"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A70E8-B0EF-4BB4-8B9F-8E34330237C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0335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EFB8A1-991A-4DD6-87C8-60F12D72B63D}"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A70E8-B0EF-4BB4-8B9F-8E34330237C0}"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14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EFB8A1-991A-4DD6-87C8-60F12D72B63D}"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A70E8-B0EF-4BB4-8B9F-8E34330237C0}" type="slidenum">
              <a:rPr lang="en-GB" smtClean="0"/>
              <a:t>‹#›</a:t>
            </a:fld>
            <a:endParaRPr lang="en-GB"/>
          </a:p>
        </p:txBody>
      </p:sp>
    </p:spTree>
    <p:extLst>
      <p:ext uri="{BB962C8B-B14F-4D97-AF65-F5344CB8AC3E}">
        <p14:creationId xmlns:p14="http://schemas.microsoft.com/office/powerpoint/2010/main" val="270308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EFB8A1-991A-4DD6-87C8-60F12D72B63D}" type="datetimeFigureOut">
              <a:rPr lang="en-GB" smtClean="0"/>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A70E8-B0EF-4BB4-8B9F-8E34330237C0}"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134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EFB8A1-991A-4DD6-87C8-60F12D72B63D}" type="datetimeFigureOut">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A70E8-B0EF-4BB4-8B9F-8E34330237C0}" type="slidenum">
              <a:rPr lang="en-GB" smtClean="0"/>
              <a:t>‹#›</a:t>
            </a:fld>
            <a:endParaRPr lang="en-GB"/>
          </a:p>
        </p:txBody>
      </p:sp>
    </p:spTree>
    <p:extLst>
      <p:ext uri="{BB962C8B-B14F-4D97-AF65-F5344CB8AC3E}">
        <p14:creationId xmlns:p14="http://schemas.microsoft.com/office/powerpoint/2010/main" val="398380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EFB8A1-991A-4DD6-87C8-60F12D72B63D}" type="datetimeFigureOut">
              <a:rPr lang="en-GB" smtClean="0"/>
              <a:t>25/09/2024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A70E8-B0EF-4BB4-8B9F-8E34330237C0}"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9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EFB8A1-991A-4DD6-87C8-60F12D72B63D}" type="datetimeFigureOut">
              <a:rPr lang="en-GB" smtClean="0"/>
              <a:t>25/09/2024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A70E8-B0EF-4BB4-8B9F-8E34330237C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17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FB8A1-991A-4DD6-87C8-60F12D72B63D}" type="datetimeFigureOut">
              <a:rPr lang="en-GB" smtClean="0"/>
              <a:t>25/09/2024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A70E8-B0EF-4BB4-8B9F-8E34330237C0}" type="slidenum">
              <a:rPr lang="en-GB" smtClean="0"/>
              <a:t>‹#›</a:t>
            </a:fld>
            <a:endParaRPr lang="en-GB"/>
          </a:p>
        </p:txBody>
      </p:sp>
    </p:spTree>
    <p:extLst>
      <p:ext uri="{BB962C8B-B14F-4D97-AF65-F5344CB8AC3E}">
        <p14:creationId xmlns:p14="http://schemas.microsoft.com/office/powerpoint/2010/main" val="205684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EFB8A1-991A-4DD6-87C8-60F12D72B63D}" type="datetimeFigureOut">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A70E8-B0EF-4BB4-8B9F-8E34330237C0}"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963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EFB8A1-991A-4DD6-87C8-60F12D72B63D}" type="datetimeFigureOut">
              <a:rPr lang="en-GB" smtClean="0"/>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A70E8-B0EF-4BB4-8B9F-8E34330237C0}" type="slidenum">
              <a:rPr lang="en-GB" smtClean="0"/>
              <a:t>‹#›</a:t>
            </a:fld>
            <a:endParaRPr lang="en-GB"/>
          </a:p>
        </p:txBody>
      </p:sp>
    </p:spTree>
    <p:extLst>
      <p:ext uri="{BB962C8B-B14F-4D97-AF65-F5344CB8AC3E}">
        <p14:creationId xmlns:p14="http://schemas.microsoft.com/office/powerpoint/2010/main" val="128685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EFB8A1-991A-4DD6-87C8-60F12D72B63D}" type="datetimeFigureOut">
              <a:rPr lang="en-GB" smtClean="0"/>
              <a:t>25/09/2024</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9A70E8-B0EF-4BB4-8B9F-8E34330237C0}" type="slidenum">
              <a:rPr lang="en-GB" smtClean="0"/>
              <a:t>‹#›</a:t>
            </a:fld>
            <a:endParaRPr lang="en-GB"/>
          </a:p>
        </p:txBody>
      </p:sp>
    </p:spTree>
    <p:extLst>
      <p:ext uri="{BB962C8B-B14F-4D97-AF65-F5344CB8AC3E}">
        <p14:creationId xmlns:p14="http://schemas.microsoft.com/office/powerpoint/2010/main" val="2552459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bbc.co.uk/bitesize/topics/zf2f9j6/articles/z3c6tfr"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F1CE-3F11-4EB6-8BA9-D8D971C4355B}"/>
              </a:ext>
            </a:extLst>
          </p:cNvPr>
          <p:cNvSpPr>
            <a:spLocks noGrp="1"/>
          </p:cNvSpPr>
          <p:nvPr>
            <p:ph type="ctrTitle"/>
          </p:nvPr>
        </p:nvSpPr>
        <p:spPr/>
        <p:txBody>
          <a:bodyPr/>
          <a:lstStyle/>
          <a:p>
            <a:r>
              <a:rPr lang="en-GB" dirty="0"/>
              <a:t>Meet the Teacher</a:t>
            </a:r>
          </a:p>
        </p:txBody>
      </p:sp>
      <p:sp>
        <p:nvSpPr>
          <p:cNvPr id="3" name="Subtitle 2">
            <a:extLst>
              <a:ext uri="{FF2B5EF4-FFF2-40B4-BE49-F238E27FC236}">
                <a16:creationId xmlns:a16="http://schemas.microsoft.com/office/drawing/2014/main" id="{48A7D3CF-5B4B-446D-A270-368075F51179}"/>
              </a:ext>
            </a:extLst>
          </p:cNvPr>
          <p:cNvSpPr>
            <a:spLocks noGrp="1"/>
          </p:cNvSpPr>
          <p:nvPr>
            <p:ph type="subTitle" idx="1"/>
          </p:nvPr>
        </p:nvSpPr>
        <p:spPr/>
        <p:txBody>
          <a:bodyPr>
            <a:normAutofit fontScale="92500" lnSpcReduction="20000"/>
          </a:bodyPr>
          <a:lstStyle/>
          <a:p>
            <a:r>
              <a:rPr lang="en-GB" dirty="0"/>
              <a:t>The Team: Mrs Henry-Chapman, Mrs Garrett-Cervantes, Mrs Turner and Mrs Minty.</a:t>
            </a:r>
          </a:p>
          <a:p>
            <a:endParaRPr lang="en-GB" dirty="0"/>
          </a:p>
          <a:p>
            <a:r>
              <a:rPr lang="en-GB" dirty="0"/>
              <a:t>Thursday 26</a:t>
            </a:r>
            <a:r>
              <a:rPr lang="en-GB" baseline="30000" dirty="0"/>
              <a:t>th</a:t>
            </a:r>
            <a:r>
              <a:rPr lang="en-GB" dirty="0"/>
              <a:t> September 2024</a:t>
            </a:r>
          </a:p>
        </p:txBody>
      </p:sp>
    </p:spTree>
    <p:extLst>
      <p:ext uri="{BB962C8B-B14F-4D97-AF65-F5344CB8AC3E}">
        <p14:creationId xmlns:p14="http://schemas.microsoft.com/office/powerpoint/2010/main" val="369824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C98F-A9A1-410F-9EAA-D22A2EDA0541}"/>
              </a:ext>
            </a:extLst>
          </p:cNvPr>
          <p:cNvSpPr>
            <a:spLocks noGrp="1"/>
          </p:cNvSpPr>
          <p:nvPr>
            <p:ph type="title"/>
          </p:nvPr>
        </p:nvSpPr>
        <p:spPr>
          <a:xfrm>
            <a:off x="1295401" y="982132"/>
            <a:ext cx="7087871" cy="1303867"/>
          </a:xfrm>
        </p:spPr>
        <p:txBody>
          <a:bodyPr/>
          <a:lstStyle/>
          <a:p>
            <a:r>
              <a:rPr lang="en-GB" dirty="0"/>
              <a:t>Spelling and Handwriting</a:t>
            </a:r>
          </a:p>
        </p:txBody>
      </p:sp>
      <p:pic>
        <p:nvPicPr>
          <p:cNvPr id="3" name="Picture 2" descr="https://p11cdn4static.sharpschool.com/UserFiles/Servers/Server_131303/Image/News%20images/News%20image%20clipart/spelling-bee-BANNER2.png">
            <a:extLst>
              <a:ext uri="{FF2B5EF4-FFF2-40B4-BE49-F238E27FC236}">
                <a16:creationId xmlns:a16="http://schemas.microsoft.com/office/drawing/2014/main" id="{8F1E9266-3D08-4FAF-9AB5-08DF95E2C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273" y="936805"/>
            <a:ext cx="3017365" cy="13491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789BBBA-BE44-4936-BC3A-BB47B73F8934}"/>
              </a:ext>
            </a:extLst>
          </p:cNvPr>
          <p:cNvSpPr/>
          <p:nvPr/>
        </p:nvSpPr>
        <p:spPr>
          <a:xfrm>
            <a:off x="992696" y="2586843"/>
            <a:ext cx="10407941" cy="3139321"/>
          </a:xfrm>
          <a:prstGeom prst="rect">
            <a:avLst/>
          </a:prstGeom>
        </p:spPr>
        <p:txBody>
          <a:bodyPr wrap="square">
            <a:spAutoFit/>
          </a:bodyPr>
          <a:lstStyle/>
          <a:p>
            <a:r>
              <a:rPr lang="en-GB" b="1" dirty="0"/>
              <a:t>Spelling and Phonics</a:t>
            </a:r>
          </a:p>
          <a:p>
            <a:pPr marL="342900" indent="-342900">
              <a:buFontTx/>
              <a:buChar char="-"/>
            </a:pPr>
            <a:r>
              <a:rPr lang="en-GB" dirty="0"/>
              <a:t>There are daily spelling lessons using our Essential Spellings scheme where the class will learn how to apply their phonics skills to become confident spellers.</a:t>
            </a:r>
          </a:p>
          <a:p>
            <a:pPr marL="342900" indent="-342900">
              <a:buFontTx/>
              <a:buChar char="-"/>
            </a:pPr>
            <a:r>
              <a:rPr lang="en-GB" dirty="0"/>
              <a:t>Phonics interventions will be given to children who need additional phonics support.</a:t>
            </a:r>
          </a:p>
          <a:p>
            <a:pPr marL="342900" indent="-342900">
              <a:buFontTx/>
              <a:buChar char="-"/>
            </a:pPr>
            <a:r>
              <a:rPr lang="en-GB" dirty="0"/>
              <a:t>Pupils are taught a variety of ways to  practice and learn spellings (ideas will be included in Home Learning)</a:t>
            </a:r>
          </a:p>
          <a:p>
            <a:pPr marL="342900" indent="-342900">
              <a:buFontTx/>
              <a:buChar char="-"/>
            </a:pPr>
            <a:r>
              <a:rPr lang="en-GB" dirty="0"/>
              <a:t>Weekly test will combine Yr3 and Yr4 Key Words and spelling patterns taught in class.</a:t>
            </a:r>
          </a:p>
          <a:p>
            <a:endParaRPr lang="en-GB" dirty="0"/>
          </a:p>
          <a:p>
            <a:r>
              <a:rPr lang="en-GB" b="1" dirty="0"/>
              <a:t>Handwriting </a:t>
            </a:r>
          </a:p>
          <a:p>
            <a:pPr marL="342900" indent="-342900">
              <a:buFontTx/>
              <a:buChar char="-"/>
            </a:pPr>
            <a:r>
              <a:rPr lang="en-GB" dirty="0"/>
              <a:t>Pupils are working towards using a fluent joined style.</a:t>
            </a:r>
          </a:p>
          <a:p>
            <a:pPr marL="342900" indent="-342900">
              <a:buFontTx/>
              <a:buChar char="-"/>
            </a:pPr>
            <a:r>
              <a:rPr lang="en-GB" dirty="0"/>
              <a:t>Our focus is to ensure everyone is forming letters correctly and sizing them correctly.</a:t>
            </a:r>
          </a:p>
          <a:p>
            <a:pPr marL="342900" indent="-342900">
              <a:buFontTx/>
              <a:buChar char="-"/>
            </a:pPr>
            <a:r>
              <a:rPr lang="en-GB" dirty="0"/>
              <a:t>Please correct missing or unnecessary capitals.</a:t>
            </a:r>
          </a:p>
        </p:txBody>
      </p:sp>
    </p:spTree>
    <p:extLst>
      <p:ext uri="{BB962C8B-B14F-4D97-AF65-F5344CB8AC3E}">
        <p14:creationId xmlns:p14="http://schemas.microsoft.com/office/powerpoint/2010/main" val="198911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60A4-CDF9-42F2-994B-986CB5B08619}"/>
              </a:ext>
            </a:extLst>
          </p:cNvPr>
          <p:cNvSpPr>
            <a:spLocks noGrp="1"/>
          </p:cNvSpPr>
          <p:nvPr>
            <p:ph type="title"/>
          </p:nvPr>
        </p:nvSpPr>
        <p:spPr>
          <a:xfrm>
            <a:off x="1295402" y="982132"/>
            <a:ext cx="7747930" cy="1303867"/>
          </a:xfrm>
        </p:spPr>
        <p:txBody>
          <a:bodyPr/>
          <a:lstStyle/>
          <a:p>
            <a:r>
              <a:rPr lang="en-GB" dirty="0"/>
              <a:t>Mathematics</a:t>
            </a:r>
          </a:p>
        </p:txBody>
      </p:sp>
      <p:pic>
        <p:nvPicPr>
          <p:cNvPr id="1026" name="Picture 2" descr="Mathematics | The Westleigh School">
            <a:extLst>
              <a:ext uri="{FF2B5EF4-FFF2-40B4-BE49-F238E27FC236}">
                <a16:creationId xmlns:a16="http://schemas.microsoft.com/office/drawing/2014/main" id="{9E88C07C-6DFB-4D54-A3DC-160ACD66C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2055" y="751603"/>
            <a:ext cx="2338431" cy="19993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C990856-A7C1-4F55-A6E8-EDD066B5257F}"/>
              </a:ext>
            </a:extLst>
          </p:cNvPr>
          <p:cNvSpPr/>
          <p:nvPr/>
        </p:nvSpPr>
        <p:spPr>
          <a:xfrm>
            <a:off x="1106299" y="2970292"/>
            <a:ext cx="9979402" cy="2585323"/>
          </a:xfrm>
          <a:prstGeom prst="rect">
            <a:avLst/>
          </a:prstGeom>
        </p:spPr>
        <p:txBody>
          <a:bodyPr wrap="square">
            <a:spAutoFit/>
          </a:bodyPr>
          <a:lstStyle/>
          <a:p>
            <a:r>
              <a:rPr lang="en-GB" dirty="0"/>
              <a:t>This year we will continue to develop a mastery approach to mathematics, teaching topic areas in blocks to allow depth and fluency. </a:t>
            </a:r>
          </a:p>
          <a:p>
            <a:r>
              <a:rPr lang="en-GB" dirty="0"/>
              <a:t>Pupils are encouraged to use number facts and develop their understanding by exploring numbers in lots of different contexts. </a:t>
            </a:r>
          </a:p>
          <a:p>
            <a:r>
              <a:rPr lang="en-GB" dirty="0"/>
              <a:t>We are working with numbers up to 10,000. We are also teaching children more formal methods of recording. </a:t>
            </a:r>
          </a:p>
          <a:p>
            <a:r>
              <a:rPr lang="en-GB" b="1" i="1" dirty="0"/>
              <a:t>How you can help:</a:t>
            </a:r>
          </a:p>
          <a:p>
            <a:pPr marL="342900" indent="-342900">
              <a:buFontTx/>
              <a:buChar char="-"/>
            </a:pPr>
            <a:r>
              <a:rPr lang="en-GB" dirty="0"/>
              <a:t>It is increasingly important that pupils know ‘Key Instant Recall Facts’ (KIRFS) </a:t>
            </a:r>
          </a:p>
          <a:p>
            <a:pPr marL="1257300" lvl="2" indent="-342900">
              <a:buFontTx/>
              <a:buChar char="-"/>
            </a:pPr>
            <a:r>
              <a:rPr lang="en-GB" dirty="0"/>
              <a:t>Practice using calculations, counting and sequencing numbers. </a:t>
            </a:r>
          </a:p>
          <a:p>
            <a:r>
              <a:rPr lang="en-GB" dirty="0"/>
              <a:t>- Real- life opportunities for maths through using money, cooking etc.</a:t>
            </a:r>
          </a:p>
        </p:txBody>
      </p:sp>
    </p:spTree>
    <p:extLst>
      <p:ext uri="{BB962C8B-B14F-4D97-AF65-F5344CB8AC3E}">
        <p14:creationId xmlns:p14="http://schemas.microsoft.com/office/powerpoint/2010/main" val="400641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594862-B771-44F8-AC94-E2BB7BD59A5E}"/>
              </a:ext>
            </a:extLst>
          </p:cNvPr>
          <p:cNvPicPr>
            <a:picLocks noChangeAspect="1"/>
          </p:cNvPicPr>
          <p:nvPr/>
        </p:nvPicPr>
        <p:blipFill>
          <a:blip r:embed="rId2"/>
          <a:stretch>
            <a:fillRect/>
          </a:stretch>
        </p:blipFill>
        <p:spPr>
          <a:xfrm>
            <a:off x="1960964" y="673580"/>
            <a:ext cx="8270071" cy="5510840"/>
          </a:xfrm>
          <a:prstGeom prst="rect">
            <a:avLst/>
          </a:prstGeom>
        </p:spPr>
      </p:pic>
    </p:spTree>
    <p:extLst>
      <p:ext uri="{BB962C8B-B14F-4D97-AF65-F5344CB8AC3E}">
        <p14:creationId xmlns:p14="http://schemas.microsoft.com/office/powerpoint/2010/main" val="368331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2BEFA9-EC40-457E-BC45-8DDE6C7F77A8}"/>
              </a:ext>
            </a:extLst>
          </p:cNvPr>
          <p:cNvSpPr txBox="1">
            <a:spLocks/>
          </p:cNvSpPr>
          <p:nvPr/>
        </p:nvSpPr>
        <p:spPr>
          <a:xfrm>
            <a:off x="664128" y="4947424"/>
            <a:ext cx="10863743" cy="1371851"/>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This is our annual overview for Maths</a:t>
            </a:r>
          </a:p>
          <a:p>
            <a:r>
              <a:rPr lang="en-GB" sz="2400" dirty="0"/>
              <a:t>This may change throughout the year to meet the needs of the class.</a:t>
            </a:r>
          </a:p>
        </p:txBody>
      </p:sp>
      <p:pic>
        <p:nvPicPr>
          <p:cNvPr id="5" name="Picture 4">
            <a:extLst>
              <a:ext uri="{FF2B5EF4-FFF2-40B4-BE49-F238E27FC236}">
                <a16:creationId xmlns:a16="http://schemas.microsoft.com/office/drawing/2014/main" id="{83BF6178-160E-4995-9F28-12093A025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654" y="668973"/>
            <a:ext cx="8156692" cy="4343173"/>
          </a:xfrm>
          <a:prstGeom prst="rect">
            <a:avLst/>
          </a:prstGeom>
        </p:spPr>
      </p:pic>
    </p:spTree>
    <p:extLst>
      <p:ext uri="{BB962C8B-B14F-4D97-AF65-F5344CB8AC3E}">
        <p14:creationId xmlns:p14="http://schemas.microsoft.com/office/powerpoint/2010/main" val="119928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9F7B-60DF-480A-B696-89D9488C0688}"/>
              </a:ext>
            </a:extLst>
          </p:cNvPr>
          <p:cNvSpPr>
            <a:spLocks noGrp="1"/>
          </p:cNvSpPr>
          <p:nvPr>
            <p:ph type="title"/>
          </p:nvPr>
        </p:nvSpPr>
        <p:spPr/>
        <p:txBody>
          <a:bodyPr>
            <a:normAutofit fontScale="90000"/>
          </a:bodyPr>
          <a:lstStyle/>
          <a:p>
            <a:r>
              <a:rPr lang="en-GB" dirty="0">
                <a:ln>
                  <a:noFill/>
                </a:ln>
                <a:solidFill>
                  <a:prstClr val="black"/>
                </a:solidFill>
              </a:rPr>
              <a:t>Saint Patrick’s are in the ‘</a:t>
            </a:r>
            <a:r>
              <a:rPr lang="en-GB" b="1" dirty="0">
                <a:ln>
                  <a:noFill/>
                </a:ln>
                <a:solidFill>
                  <a:prstClr val="black"/>
                </a:solidFill>
              </a:rPr>
              <a:t>sustaining</a:t>
            </a:r>
            <a:r>
              <a:rPr lang="en-GB" dirty="0">
                <a:ln>
                  <a:noFill/>
                </a:ln>
                <a:solidFill>
                  <a:prstClr val="black"/>
                </a:solidFill>
              </a:rPr>
              <a:t>’ year of ‘Teaching for Mastery’  Programme</a:t>
            </a:r>
            <a:endParaRPr lang="en-GB" dirty="0"/>
          </a:p>
        </p:txBody>
      </p:sp>
      <p:sp>
        <p:nvSpPr>
          <p:cNvPr id="3" name="Rectangle 2">
            <a:extLst>
              <a:ext uri="{FF2B5EF4-FFF2-40B4-BE49-F238E27FC236}">
                <a16:creationId xmlns:a16="http://schemas.microsoft.com/office/drawing/2014/main" id="{A832A959-0579-401D-B7E7-6745CC52CEFB}"/>
              </a:ext>
            </a:extLst>
          </p:cNvPr>
          <p:cNvSpPr/>
          <p:nvPr/>
        </p:nvSpPr>
        <p:spPr>
          <a:xfrm>
            <a:off x="967530" y="2534086"/>
            <a:ext cx="10307274" cy="3139321"/>
          </a:xfrm>
          <a:prstGeom prst="rect">
            <a:avLst/>
          </a:prstGeom>
        </p:spPr>
        <p:txBody>
          <a:bodyPr wrap="square">
            <a:spAutoFit/>
          </a:bodyPr>
          <a:lstStyle/>
          <a:p>
            <a:pPr lvl="0" algn="ctr" defTabSz="914400">
              <a:defRPr/>
            </a:pPr>
            <a:r>
              <a:rPr lang="en-GB" dirty="0">
                <a:solidFill>
                  <a:prstClr val="black"/>
                </a:solidFill>
              </a:rPr>
              <a:t>This is a 4 year programme developed by NCETM specialists and is guided by the following principles:</a:t>
            </a:r>
          </a:p>
          <a:p>
            <a:pPr marL="285750" lvl="0" indent="-285750" defTabSz="914400">
              <a:buFont typeface="Arial" panose="020B0604020202020204" pitchFamily="34" charset="0"/>
              <a:buChar char="•"/>
              <a:defRPr/>
            </a:pPr>
            <a:endParaRPr lang="en-GB" dirty="0">
              <a:solidFill>
                <a:prstClr val="black"/>
              </a:solidFill>
            </a:endParaRPr>
          </a:p>
          <a:p>
            <a:pPr lvl="0" defTabSz="914400">
              <a:defRPr/>
            </a:pPr>
            <a:r>
              <a:rPr lang="en-GB" dirty="0">
                <a:solidFill>
                  <a:srgbClr val="FF0000"/>
                </a:solidFill>
              </a:rPr>
              <a:t>Coherence</a:t>
            </a:r>
          </a:p>
          <a:p>
            <a:pPr lvl="0" defTabSz="914400">
              <a:defRPr/>
            </a:pPr>
            <a:r>
              <a:rPr lang="en-GB" dirty="0">
                <a:solidFill>
                  <a:prstClr val="black"/>
                </a:solidFill>
              </a:rPr>
              <a:t>Lessons are broken down into small connected steps that gradually unfold the concept, providing access for all children and leading to a generalisation of the concept and the ability to apply the concept to a range of contexts.</a:t>
            </a:r>
          </a:p>
          <a:p>
            <a:pPr lvl="0" defTabSz="914400">
              <a:defRPr/>
            </a:pPr>
            <a:endParaRPr lang="en-GB" dirty="0">
              <a:solidFill>
                <a:prstClr val="black"/>
              </a:solidFill>
            </a:endParaRPr>
          </a:p>
          <a:p>
            <a:pPr lvl="0" defTabSz="914400">
              <a:defRPr/>
            </a:pPr>
            <a:endParaRPr lang="en-GB" dirty="0">
              <a:solidFill>
                <a:prstClr val="black"/>
              </a:solidFill>
            </a:endParaRPr>
          </a:p>
          <a:p>
            <a:pPr lvl="0" defTabSz="914400">
              <a:defRPr/>
            </a:pPr>
            <a:r>
              <a:rPr lang="en-GB" dirty="0">
                <a:solidFill>
                  <a:srgbClr val="FF0000"/>
                </a:solidFill>
              </a:rPr>
              <a:t>Representation and Structure</a:t>
            </a:r>
          </a:p>
          <a:p>
            <a:pPr lvl="0" defTabSz="914400">
              <a:defRPr/>
            </a:pPr>
            <a:r>
              <a:rPr lang="en-GB" dirty="0">
                <a:solidFill>
                  <a:prstClr val="black"/>
                </a:solidFill>
              </a:rPr>
              <a:t>Representations used in lessons expose the mathematical structure being taught, the aim being that students can do the maths without recourse to the representation</a:t>
            </a:r>
          </a:p>
          <a:p>
            <a:pPr lvl="0" defTabSz="914400">
              <a:defRPr/>
            </a:pPr>
            <a:endParaRPr lang="en-GB" dirty="0">
              <a:solidFill>
                <a:prstClr val="black"/>
              </a:solidFill>
            </a:endParaRPr>
          </a:p>
        </p:txBody>
      </p:sp>
    </p:spTree>
    <p:extLst>
      <p:ext uri="{BB962C8B-B14F-4D97-AF65-F5344CB8AC3E}">
        <p14:creationId xmlns:p14="http://schemas.microsoft.com/office/powerpoint/2010/main" val="115187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60A0A-56B2-4C85-A45A-F5E31CB5EFB2}"/>
              </a:ext>
            </a:extLst>
          </p:cNvPr>
          <p:cNvSpPr/>
          <p:nvPr/>
        </p:nvSpPr>
        <p:spPr>
          <a:xfrm>
            <a:off x="873853" y="782121"/>
            <a:ext cx="10444294" cy="5293757"/>
          </a:xfrm>
          <a:prstGeom prst="rect">
            <a:avLst/>
          </a:prstGeom>
        </p:spPr>
        <p:txBody>
          <a:bodyPr wrap="square">
            <a:spAutoFit/>
          </a:bodyPr>
          <a:lstStyle/>
          <a:p>
            <a:r>
              <a:rPr lang="en-GB" dirty="0">
                <a:solidFill>
                  <a:srgbClr val="FF0000"/>
                </a:solidFill>
              </a:rPr>
              <a:t>Mathematical Thinking</a:t>
            </a:r>
          </a:p>
          <a:p>
            <a:r>
              <a:rPr lang="en-GB" dirty="0"/>
              <a:t>If taught ideas are to be understood deeply, they must not merely be passively received but must be worked on by the student: thought about, reasoned with and discussed with others</a:t>
            </a:r>
          </a:p>
          <a:p>
            <a:endParaRPr lang="en-GB" sz="2000" dirty="0"/>
          </a:p>
          <a:p>
            <a:endParaRPr lang="en-GB" sz="2000" dirty="0"/>
          </a:p>
          <a:p>
            <a:r>
              <a:rPr lang="en-GB" sz="2000" dirty="0">
                <a:solidFill>
                  <a:srgbClr val="FF0000"/>
                </a:solidFill>
              </a:rPr>
              <a:t>Fluency</a:t>
            </a:r>
          </a:p>
          <a:p>
            <a:r>
              <a:rPr lang="en-GB" sz="2000" dirty="0"/>
              <a:t>Quick and efficient recall of facts and procedures and the flexibility to move between different contexts and representations of mathematics. This is where you can help! Make sure your children know their number bonds to ten and twenty and any times tables set by the teacher. Children will be taught key facts in daily sessions which are in addition to the maths lessons. </a:t>
            </a:r>
          </a:p>
          <a:p>
            <a:endParaRPr lang="en-GB" dirty="0"/>
          </a:p>
          <a:p>
            <a:endParaRPr lang="en-GB" dirty="0"/>
          </a:p>
          <a:p>
            <a:r>
              <a:rPr lang="en-GB" dirty="0">
                <a:solidFill>
                  <a:srgbClr val="FF0000"/>
                </a:solidFill>
              </a:rPr>
              <a:t>Variation</a:t>
            </a:r>
          </a:p>
          <a:p>
            <a:r>
              <a:rPr lang="en-GB" dirty="0"/>
              <a:t>Variation is twofold. It is firstly about how the teacher represents the concept being taught, often in more than one way, to draw attention to critical aspects, and to develop deep and holistic understanding. It is also about the sequencing of the episodes, activities and exercises used within a lesson and follow up practice, paying attention to what is kept the same and what changes, to connect the mathematics and draw attention to mathematical relationships and structure.</a:t>
            </a:r>
          </a:p>
        </p:txBody>
      </p:sp>
    </p:spTree>
    <p:extLst>
      <p:ext uri="{BB962C8B-B14F-4D97-AF65-F5344CB8AC3E}">
        <p14:creationId xmlns:p14="http://schemas.microsoft.com/office/powerpoint/2010/main" val="172526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A28D-6F3B-4EB1-87B8-23CE76818A42}"/>
              </a:ext>
            </a:extLst>
          </p:cNvPr>
          <p:cNvSpPr>
            <a:spLocks noGrp="1"/>
          </p:cNvSpPr>
          <p:nvPr>
            <p:ph type="title"/>
          </p:nvPr>
        </p:nvSpPr>
        <p:spPr/>
        <p:txBody>
          <a:bodyPr/>
          <a:lstStyle/>
          <a:p>
            <a:r>
              <a:rPr lang="en-GB" dirty="0"/>
              <a:t>Multiplication Table Check (MTC)</a:t>
            </a:r>
          </a:p>
        </p:txBody>
      </p:sp>
      <p:sp>
        <p:nvSpPr>
          <p:cNvPr id="3" name="Rectangle 2">
            <a:extLst>
              <a:ext uri="{FF2B5EF4-FFF2-40B4-BE49-F238E27FC236}">
                <a16:creationId xmlns:a16="http://schemas.microsoft.com/office/drawing/2014/main" id="{622D001C-CCB9-462C-B02F-A1E8CECC34E7}"/>
              </a:ext>
            </a:extLst>
          </p:cNvPr>
          <p:cNvSpPr/>
          <p:nvPr/>
        </p:nvSpPr>
        <p:spPr>
          <a:xfrm>
            <a:off x="983143" y="2826591"/>
            <a:ext cx="10225714" cy="2246769"/>
          </a:xfrm>
          <a:prstGeom prst="rect">
            <a:avLst/>
          </a:prstGeom>
        </p:spPr>
        <p:txBody>
          <a:bodyPr wrap="square">
            <a:spAutoFit/>
          </a:bodyPr>
          <a:lstStyle/>
          <a:p>
            <a:pPr marL="285750" indent="-285750">
              <a:buFont typeface="Arial" panose="020B0604020202020204" pitchFamily="34" charset="0"/>
              <a:buChar char="•"/>
            </a:pPr>
            <a:r>
              <a:rPr lang="en-GB" sz="2800" dirty="0"/>
              <a:t>This takes place in May/June 2024</a:t>
            </a:r>
          </a:p>
          <a:p>
            <a:pPr marL="285750" indent="-285750">
              <a:buFont typeface="Arial" panose="020B0604020202020204" pitchFamily="34" charset="0"/>
              <a:buChar char="•"/>
            </a:pPr>
            <a:r>
              <a:rPr lang="en-GB" sz="2800" dirty="0"/>
              <a:t>Little and often – practice is key</a:t>
            </a:r>
          </a:p>
          <a:p>
            <a:pPr marL="285750" indent="-285750">
              <a:buFont typeface="Arial" panose="020B0604020202020204" pitchFamily="34" charset="0"/>
              <a:buChar char="•"/>
            </a:pPr>
            <a:r>
              <a:rPr lang="en-GB" sz="2800" dirty="0"/>
              <a:t>Professor Assessor will be a great tool to practice timed questions</a:t>
            </a:r>
          </a:p>
          <a:p>
            <a:pPr marL="285750" indent="-285750">
              <a:buFont typeface="Arial" panose="020B0604020202020204" pitchFamily="34" charset="0"/>
              <a:buChar char="•"/>
            </a:pPr>
            <a:r>
              <a:rPr lang="en-GB" sz="2800" dirty="0"/>
              <a:t>Typing skills – Dance Mat Typing:</a:t>
            </a:r>
          </a:p>
          <a:p>
            <a:r>
              <a:rPr lang="en-GB" sz="2800" dirty="0">
                <a:hlinkClick r:id="rId2"/>
              </a:rPr>
              <a:t>https://www.bbc.co.uk/bitesize/topics/zf2f9j6/articles/z3c6tfr</a:t>
            </a:r>
            <a:endParaRPr lang="en-GB" sz="2800" dirty="0"/>
          </a:p>
        </p:txBody>
      </p:sp>
    </p:spTree>
    <p:extLst>
      <p:ext uri="{BB962C8B-B14F-4D97-AF65-F5344CB8AC3E}">
        <p14:creationId xmlns:p14="http://schemas.microsoft.com/office/powerpoint/2010/main" val="198483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3F90-F995-4E4F-83D6-6184E747318D}"/>
              </a:ext>
            </a:extLst>
          </p:cNvPr>
          <p:cNvSpPr txBox="1">
            <a:spLocks/>
          </p:cNvSpPr>
          <p:nvPr/>
        </p:nvSpPr>
        <p:spPr>
          <a:xfrm>
            <a:off x="1295402" y="671740"/>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Home Learning</a:t>
            </a:r>
            <a:endParaRPr lang="en-GB" dirty="0"/>
          </a:p>
        </p:txBody>
      </p:sp>
      <p:sp>
        <p:nvSpPr>
          <p:cNvPr id="3" name="Rectangle 2">
            <a:extLst>
              <a:ext uri="{FF2B5EF4-FFF2-40B4-BE49-F238E27FC236}">
                <a16:creationId xmlns:a16="http://schemas.microsoft.com/office/drawing/2014/main" id="{F84346B9-1486-4E94-95F6-A89CC98A246E}"/>
              </a:ext>
            </a:extLst>
          </p:cNvPr>
          <p:cNvSpPr/>
          <p:nvPr/>
        </p:nvSpPr>
        <p:spPr>
          <a:xfrm>
            <a:off x="827712" y="1628514"/>
            <a:ext cx="10536573" cy="4524315"/>
          </a:xfrm>
          <a:prstGeom prst="rect">
            <a:avLst/>
          </a:prstGeom>
        </p:spPr>
        <p:txBody>
          <a:bodyPr wrap="square">
            <a:spAutoFit/>
          </a:bodyPr>
          <a:lstStyle/>
          <a:p>
            <a:pPr lvl="0"/>
            <a:r>
              <a:rPr lang="en-GB"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GOOGLE CLASSROOMS</a:t>
            </a:r>
          </a:p>
          <a:p>
            <a:pPr lvl="0"/>
            <a:r>
              <a:rPr lang="en-GB"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Home Learning </a:t>
            </a:r>
            <a:r>
              <a:rPr lang="en-GB" dirty="0">
                <a:latin typeface="Segoe UI Historic" panose="020B0502040204020203" pitchFamily="34" charset="0"/>
                <a:ea typeface="Segoe UI Historic" panose="020B0502040204020203" pitchFamily="34" charset="0"/>
                <a:cs typeface="Segoe UI Historic" panose="020B0502040204020203" pitchFamily="34" charset="0"/>
              </a:rPr>
              <a:t>will be given out on a Friday to be returned by the following Thursday. Please spend some time on these activities with your child. </a:t>
            </a:r>
          </a:p>
          <a:p>
            <a:pPr lvl="0"/>
            <a:endParaRPr lang="en-GB" dirty="0">
              <a:latin typeface="Segoe UI Historic" panose="020B0502040204020203" pitchFamily="34" charset="0"/>
              <a:ea typeface="Segoe UI Historic" panose="020B0502040204020203" pitchFamily="34" charset="0"/>
              <a:cs typeface="Segoe UI Historic" panose="020B0502040204020203" pitchFamily="34" charset="0"/>
            </a:endParaRPr>
          </a:p>
          <a:p>
            <a:pPr lvl="0"/>
            <a:r>
              <a:rPr lang="en-GB"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Reading </a:t>
            </a:r>
            <a:r>
              <a:rPr lang="en-GB" dirty="0">
                <a:solidFill>
                  <a:srgbClr val="FFFF00"/>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GB" dirty="0">
                <a:latin typeface="Segoe UI Historic" panose="020B0502040204020203" pitchFamily="34" charset="0"/>
                <a:ea typeface="Segoe UI Historic" panose="020B0502040204020203" pitchFamily="34" charset="0"/>
                <a:cs typeface="Segoe UI Historic" panose="020B0502040204020203" pitchFamily="34" charset="0"/>
              </a:rPr>
              <a:t> Reading with an adult </a:t>
            </a:r>
            <a:r>
              <a:rPr lang="en-GB" i="1" dirty="0">
                <a:latin typeface="Segoe UI Historic" panose="020B0502040204020203" pitchFamily="34" charset="0"/>
                <a:ea typeface="Segoe UI Historic" panose="020B0502040204020203" pitchFamily="34" charset="0"/>
                <a:cs typeface="Segoe UI Historic" panose="020B0502040204020203" pitchFamily="34" charset="0"/>
              </a:rPr>
              <a:t> at least 3 days per week </a:t>
            </a:r>
            <a:r>
              <a:rPr lang="en-GB" dirty="0">
                <a:latin typeface="Segoe UI Historic" panose="020B0502040204020203" pitchFamily="34" charset="0"/>
                <a:ea typeface="Segoe UI Historic" panose="020B0502040204020203" pitchFamily="34" charset="0"/>
                <a:cs typeface="Segoe UI Historic" panose="020B0502040204020203" pitchFamily="34" charset="0"/>
              </a:rPr>
              <a:t>and independent reading at least </a:t>
            </a:r>
            <a:r>
              <a:rPr lang="en-GB" i="1" dirty="0">
                <a:latin typeface="Segoe UI Historic" panose="020B0502040204020203" pitchFamily="34" charset="0"/>
                <a:ea typeface="Segoe UI Historic" panose="020B0502040204020203" pitchFamily="34" charset="0"/>
                <a:cs typeface="Segoe UI Historic" panose="020B0502040204020203" pitchFamily="34" charset="0"/>
              </a:rPr>
              <a:t>1 day per week. </a:t>
            </a:r>
            <a:r>
              <a:rPr lang="en-GB" dirty="0">
                <a:latin typeface="Segoe UI Historic" panose="020B0502040204020203" pitchFamily="34" charset="0"/>
                <a:ea typeface="Segoe UI Historic" panose="020B0502040204020203" pitchFamily="34" charset="0"/>
                <a:cs typeface="Segoe UI Historic" panose="020B0502040204020203" pitchFamily="34" charset="0"/>
              </a:rPr>
              <a:t>Please sign the record. Discuss the books characters, themes, plot and language style. </a:t>
            </a:r>
          </a:p>
          <a:p>
            <a:pPr lvl="0"/>
            <a:br>
              <a:rPr lang="en-GB" dirty="0">
                <a:latin typeface="Segoe UI Historic" panose="020B0502040204020203" pitchFamily="34" charset="0"/>
                <a:ea typeface="Segoe UI Historic" panose="020B0502040204020203" pitchFamily="34" charset="0"/>
                <a:cs typeface="Segoe UI Historic" panose="020B0502040204020203" pitchFamily="34" charset="0"/>
              </a:rPr>
            </a:br>
            <a:r>
              <a:rPr lang="en-GB"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Spellings – </a:t>
            </a:r>
            <a:r>
              <a:rPr lang="en-GB" dirty="0">
                <a:latin typeface="Segoe UI Historic" panose="020B0502040204020203" pitchFamily="34" charset="0"/>
                <a:ea typeface="Segoe UI Historic" panose="020B0502040204020203" pitchFamily="34" charset="0"/>
                <a:cs typeface="Segoe UI Historic" panose="020B0502040204020203" pitchFamily="34" charset="0"/>
              </a:rPr>
              <a:t>To be given out on a Friday on the back of our weekly spelling test</a:t>
            </a:r>
            <a:br>
              <a:rPr lang="en-GB" dirty="0">
                <a:latin typeface="Segoe UI Historic" panose="020B0502040204020203" pitchFamily="34" charset="0"/>
                <a:ea typeface="Segoe UI Historic" panose="020B0502040204020203" pitchFamily="34" charset="0"/>
                <a:cs typeface="Segoe UI Historic" panose="020B0502040204020203" pitchFamily="34" charset="0"/>
              </a:rPr>
            </a:br>
            <a:r>
              <a:rPr lang="en-GB"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Handwriting – </a:t>
            </a:r>
            <a:r>
              <a:rPr lang="en-GB" dirty="0">
                <a:latin typeface="Segoe UI Historic" panose="020B0502040204020203" pitchFamily="34" charset="0"/>
                <a:ea typeface="Segoe UI Historic" panose="020B0502040204020203" pitchFamily="34" charset="0"/>
                <a:cs typeface="Segoe UI Historic" panose="020B0502040204020203" pitchFamily="34" charset="0"/>
              </a:rPr>
              <a:t>To continue to work on basic letters and joins, to consolidate learning at school, working towards a fluent joined style – perfect to practice with spellings.</a:t>
            </a:r>
          </a:p>
          <a:p>
            <a:pPr lvl="0"/>
            <a:endParaRPr lang="en-GB" dirty="0">
              <a:latin typeface="Segoe UI Historic" panose="020B0502040204020203" pitchFamily="34" charset="0"/>
              <a:ea typeface="Segoe UI Historic" panose="020B0502040204020203" pitchFamily="34" charset="0"/>
              <a:cs typeface="Segoe UI Historic" panose="020B0502040204020203" pitchFamily="34" charset="0"/>
            </a:endParaRPr>
          </a:p>
          <a:p>
            <a:pPr lvl="0"/>
            <a:r>
              <a:rPr lang="en-GB"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Number – </a:t>
            </a:r>
            <a:r>
              <a:rPr lang="en-GB" dirty="0">
                <a:latin typeface="Segoe UI Historic" panose="020B0502040204020203" pitchFamily="34" charset="0"/>
                <a:ea typeface="Segoe UI Historic" panose="020B0502040204020203" pitchFamily="34" charset="0"/>
                <a:cs typeface="Segoe UI Historic" panose="020B0502040204020203" pitchFamily="34" charset="0"/>
              </a:rPr>
              <a:t>There will be weekly times table practice as part of home learning. This will be in a variety of methods such as timed exercises or Professor Assessor</a:t>
            </a:r>
          </a:p>
          <a:p>
            <a:pPr lvl="0"/>
            <a:endParaRPr lang="en-GB" dirty="0">
              <a:latin typeface="Segoe UI Historic" panose="020B0502040204020203" pitchFamily="34" charset="0"/>
              <a:ea typeface="Segoe UI Historic" panose="020B0502040204020203" pitchFamily="34" charset="0"/>
              <a:cs typeface="Segoe UI Historic" panose="020B0502040204020203" pitchFamily="34" charset="0"/>
            </a:endParaRPr>
          </a:p>
          <a:p>
            <a:pPr lvl="0"/>
            <a:r>
              <a:rPr lang="en-GB"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Enrichment – </a:t>
            </a:r>
            <a:r>
              <a:rPr lang="en-GB" dirty="0">
                <a:latin typeface="Segoe UI Historic" panose="020B0502040204020203" pitchFamily="34" charset="0"/>
                <a:ea typeface="Segoe UI Historic" panose="020B0502040204020203" pitchFamily="34" charset="0"/>
                <a:cs typeface="Segoe UI Historic" panose="020B0502040204020203" pitchFamily="34" charset="0"/>
              </a:rPr>
              <a:t>Each week there will be an optional enrichment activity, this will be linked to our learning and may help prepare your child for upcoming activities (such as double page spread research)</a:t>
            </a:r>
            <a:endParaRPr lang="en-GB" dirty="0">
              <a:solidFill>
                <a:srgbClr val="FFFF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4" name="Picture 3">
            <a:extLst>
              <a:ext uri="{FF2B5EF4-FFF2-40B4-BE49-F238E27FC236}">
                <a16:creationId xmlns:a16="http://schemas.microsoft.com/office/drawing/2014/main" id="{C2F6D8B9-E6B6-4479-A8F0-90CB15BF486D}"/>
              </a:ext>
            </a:extLst>
          </p:cNvPr>
          <p:cNvPicPr>
            <a:picLocks noChangeAspect="1"/>
          </p:cNvPicPr>
          <p:nvPr/>
        </p:nvPicPr>
        <p:blipFill>
          <a:blip r:embed="rId2"/>
          <a:stretch>
            <a:fillRect/>
          </a:stretch>
        </p:blipFill>
        <p:spPr>
          <a:xfrm>
            <a:off x="685044" y="1457680"/>
            <a:ext cx="10821910" cy="228632"/>
          </a:xfrm>
          <a:prstGeom prst="rect">
            <a:avLst/>
          </a:prstGeom>
        </p:spPr>
      </p:pic>
    </p:spTree>
    <p:extLst>
      <p:ext uri="{BB962C8B-B14F-4D97-AF65-F5344CB8AC3E}">
        <p14:creationId xmlns:p14="http://schemas.microsoft.com/office/powerpoint/2010/main" val="1440561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10C-DA50-487E-83E3-FF8A5CB41C8C}"/>
              </a:ext>
            </a:extLst>
          </p:cNvPr>
          <p:cNvSpPr>
            <a:spLocks noGrp="1"/>
          </p:cNvSpPr>
          <p:nvPr>
            <p:ph type="title"/>
          </p:nvPr>
        </p:nvSpPr>
        <p:spPr>
          <a:xfrm>
            <a:off x="1295402" y="998910"/>
            <a:ext cx="9601196" cy="1303867"/>
          </a:xfrm>
        </p:spPr>
        <p:txBody>
          <a:bodyPr/>
          <a:lstStyle/>
          <a:p>
            <a:r>
              <a:rPr lang="en-GB" dirty="0"/>
              <a:t>Important Information</a:t>
            </a:r>
          </a:p>
        </p:txBody>
      </p:sp>
      <p:sp>
        <p:nvSpPr>
          <p:cNvPr id="4" name="Rectangle 3">
            <a:extLst>
              <a:ext uri="{FF2B5EF4-FFF2-40B4-BE49-F238E27FC236}">
                <a16:creationId xmlns:a16="http://schemas.microsoft.com/office/drawing/2014/main" id="{BC988235-D955-4D88-AE66-C65880720404}"/>
              </a:ext>
            </a:extLst>
          </p:cNvPr>
          <p:cNvSpPr/>
          <p:nvPr/>
        </p:nvSpPr>
        <p:spPr>
          <a:xfrm>
            <a:off x="1076586" y="2579906"/>
            <a:ext cx="10265329" cy="2646878"/>
          </a:xfrm>
          <a:prstGeom prst="rect">
            <a:avLst/>
          </a:prstGeom>
        </p:spPr>
        <p:txBody>
          <a:bodyPr wrap="square">
            <a:spAutoFit/>
          </a:bodyPr>
          <a:lstStyle/>
          <a:p>
            <a:pPr marL="457200" indent="-457200">
              <a:buFont typeface="Arial" panose="020B0604020202020204" pitchFamily="34" charset="0"/>
              <a:buChar char="•"/>
            </a:pPr>
            <a:r>
              <a:rPr lang="en-GB" dirty="0"/>
              <a:t>PE every </a:t>
            </a:r>
            <a:r>
              <a:rPr lang="en-GB" b="1" dirty="0"/>
              <a:t>Monday </a:t>
            </a:r>
            <a:r>
              <a:rPr lang="en-GB" dirty="0"/>
              <a:t>and </a:t>
            </a:r>
            <a:r>
              <a:rPr lang="en-GB" b="1" dirty="0"/>
              <a:t>Wednesday </a:t>
            </a:r>
            <a:r>
              <a:rPr lang="en-GB" dirty="0"/>
              <a:t>for term 1 – St. Patrick’s PE uniform to be worn</a:t>
            </a:r>
          </a:p>
          <a:p>
            <a:pPr marL="457200" indent="-457200">
              <a:buFont typeface="Arial" panose="020B0604020202020204" pitchFamily="34" charset="0"/>
              <a:buChar char="•"/>
            </a:pPr>
            <a:r>
              <a:rPr lang="en-GB" dirty="0"/>
              <a:t>We will be swimming in term 2 – keep an eye on school communication about this!</a:t>
            </a:r>
          </a:p>
          <a:p>
            <a:pPr marL="457200" indent="-457200">
              <a:buFont typeface="Arial" panose="020B0604020202020204" pitchFamily="34" charset="0"/>
              <a:buChar char="•"/>
            </a:pPr>
            <a:r>
              <a:rPr lang="en-GB" dirty="0"/>
              <a:t>Please name all personal belongings.</a:t>
            </a:r>
          </a:p>
          <a:p>
            <a:pPr marL="457200" indent="-457200">
              <a:buFont typeface="Arial" panose="020B0604020202020204" pitchFamily="34" charset="0"/>
              <a:buChar char="•"/>
            </a:pPr>
            <a:r>
              <a:rPr lang="en-GB" dirty="0"/>
              <a:t>Water bottles: Pupils are encouraged to drink water in class so please ensure they have their water bottle every day.</a:t>
            </a:r>
          </a:p>
          <a:p>
            <a:pPr marL="457200" indent="-457200">
              <a:buFont typeface="Arial" panose="020B0604020202020204" pitchFamily="34" charset="0"/>
              <a:buChar char="•"/>
            </a:pPr>
            <a:r>
              <a:rPr lang="en-GB" dirty="0">
                <a:highlight>
                  <a:srgbClr val="00FFFF"/>
                </a:highlight>
              </a:rPr>
              <a:t>Parents Evenings: Tuesday 5</a:t>
            </a:r>
            <a:r>
              <a:rPr lang="en-GB" baseline="30000" dirty="0">
                <a:highlight>
                  <a:srgbClr val="00FFFF"/>
                </a:highlight>
              </a:rPr>
              <a:t>th</a:t>
            </a:r>
            <a:r>
              <a:rPr lang="en-GB" dirty="0">
                <a:highlight>
                  <a:srgbClr val="00FFFF"/>
                </a:highlight>
              </a:rPr>
              <a:t> November and Thursday 7</a:t>
            </a:r>
            <a:r>
              <a:rPr lang="en-GB" baseline="30000" dirty="0">
                <a:highlight>
                  <a:srgbClr val="00FFFF"/>
                </a:highlight>
              </a:rPr>
              <a:t>th</a:t>
            </a:r>
            <a:r>
              <a:rPr lang="en-GB" dirty="0">
                <a:highlight>
                  <a:srgbClr val="00FFFF"/>
                </a:highlight>
              </a:rPr>
              <a:t> November.</a:t>
            </a:r>
          </a:p>
          <a:p>
            <a:pPr marL="457200" indent="-457200">
              <a:buFont typeface="Arial" panose="020B0604020202020204" pitchFamily="34" charset="0"/>
              <a:buChar char="•"/>
            </a:pPr>
            <a:r>
              <a:rPr lang="en-GB" dirty="0"/>
              <a:t>Please keep us updated if someone else is collecting your child.</a:t>
            </a:r>
          </a:p>
          <a:p>
            <a:pPr marL="457200" indent="-457200">
              <a:buFont typeface="Arial" panose="020B0604020202020204" pitchFamily="34" charset="0"/>
              <a:buChar char="•"/>
            </a:pPr>
            <a:r>
              <a:rPr lang="en-GB" dirty="0"/>
              <a:t>If you have any questions or would like to arrange a meeting then please contact the office team.</a:t>
            </a:r>
          </a:p>
          <a:p>
            <a:endParaRPr lang="en-GB" dirty="0"/>
          </a:p>
        </p:txBody>
      </p:sp>
    </p:spTree>
    <p:extLst>
      <p:ext uri="{BB962C8B-B14F-4D97-AF65-F5344CB8AC3E}">
        <p14:creationId xmlns:p14="http://schemas.microsoft.com/office/powerpoint/2010/main" val="1812865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74D8-CC47-439C-AA42-CD714D048D31}"/>
              </a:ext>
            </a:extLst>
          </p:cNvPr>
          <p:cNvSpPr>
            <a:spLocks noGrp="1"/>
          </p:cNvSpPr>
          <p:nvPr>
            <p:ph type="ctrTitle"/>
          </p:nvPr>
        </p:nvSpPr>
        <p:spPr/>
        <p:txBody>
          <a:bodyPr/>
          <a:lstStyle/>
          <a:p>
            <a:r>
              <a:rPr lang="en-GB" dirty="0"/>
              <a:t>Thank you for coming!</a:t>
            </a:r>
            <a:br>
              <a:rPr lang="en-GB" dirty="0"/>
            </a:br>
            <a:r>
              <a:rPr lang="en-GB" dirty="0"/>
              <a:t>Any Questions?</a:t>
            </a:r>
          </a:p>
        </p:txBody>
      </p:sp>
      <p:pic>
        <p:nvPicPr>
          <p:cNvPr id="2050" name="Picture 2" descr="Thank you - International Students House">
            <a:extLst>
              <a:ext uri="{FF2B5EF4-FFF2-40B4-BE49-F238E27FC236}">
                <a16:creationId xmlns:a16="http://schemas.microsoft.com/office/drawing/2014/main" id="{128F0C6A-ECB7-4C2E-A218-FBACFC632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688" y="3601368"/>
            <a:ext cx="2540623" cy="169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0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1EFC-3A41-41B2-BE04-E28813D1D1A6}"/>
              </a:ext>
            </a:extLst>
          </p:cNvPr>
          <p:cNvSpPr>
            <a:spLocks noGrp="1"/>
          </p:cNvSpPr>
          <p:nvPr>
            <p:ph type="ctrTitle"/>
          </p:nvPr>
        </p:nvSpPr>
        <p:spPr>
          <a:xfrm>
            <a:off x="2688165" y="1566253"/>
            <a:ext cx="6815669" cy="1515533"/>
          </a:xfrm>
        </p:spPr>
        <p:txBody>
          <a:bodyPr/>
          <a:lstStyle/>
          <a:p>
            <a:r>
              <a:rPr lang="en-GB" dirty="0"/>
              <a:t>Who is Mrs H-C?</a:t>
            </a:r>
          </a:p>
        </p:txBody>
      </p:sp>
      <p:sp>
        <p:nvSpPr>
          <p:cNvPr id="3" name="Subtitle 2">
            <a:extLst>
              <a:ext uri="{FF2B5EF4-FFF2-40B4-BE49-F238E27FC236}">
                <a16:creationId xmlns:a16="http://schemas.microsoft.com/office/drawing/2014/main" id="{6E79F148-D37A-41C7-9103-61AC86A8110F}"/>
              </a:ext>
            </a:extLst>
          </p:cNvPr>
          <p:cNvSpPr>
            <a:spLocks noGrp="1"/>
          </p:cNvSpPr>
          <p:nvPr>
            <p:ph type="subTitle" idx="1"/>
          </p:nvPr>
        </p:nvSpPr>
        <p:spPr>
          <a:xfrm>
            <a:off x="2692398" y="3589868"/>
            <a:ext cx="6815669" cy="1862976"/>
          </a:xfrm>
        </p:spPr>
        <p:txBody>
          <a:bodyPr>
            <a:normAutofit fontScale="70000" lnSpcReduction="20000"/>
          </a:bodyPr>
          <a:lstStyle/>
          <a:p>
            <a:r>
              <a:rPr lang="en-GB" sz="2400" dirty="0"/>
              <a:t>Qualified in 2021 with a PGCE from Bath Spa University and joined St. Patrick’s in September 2021.</a:t>
            </a:r>
          </a:p>
          <a:p>
            <a:r>
              <a:rPr lang="en-GB" sz="2400" dirty="0"/>
              <a:t>I have experience teaching across both key stages as well as assisting in nursery school.</a:t>
            </a:r>
          </a:p>
          <a:p>
            <a:r>
              <a:rPr lang="en-GB" sz="2400" dirty="0"/>
              <a:t>My hobbies include reading, music, world tv &amp; cinema and travelling.</a:t>
            </a:r>
          </a:p>
          <a:p>
            <a:r>
              <a:rPr lang="en-GB" sz="2400" dirty="0"/>
              <a:t>I have passion for The Arts, Maths and global issues.</a:t>
            </a:r>
          </a:p>
        </p:txBody>
      </p:sp>
    </p:spTree>
    <p:extLst>
      <p:ext uri="{BB962C8B-B14F-4D97-AF65-F5344CB8AC3E}">
        <p14:creationId xmlns:p14="http://schemas.microsoft.com/office/powerpoint/2010/main" val="12878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95A2-EA47-4D38-8378-D519A99EAB28}"/>
              </a:ext>
            </a:extLst>
          </p:cNvPr>
          <p:cNvSpPr>
            <a:spLocks noGrp="1"/>
          </p:cNvSpPr>
          <p:nvPr>
            <p:ph type="title"/>
          </p:nvPr>
        </p:nvSpPr>
        <p:spPr/>
        <p:txBody>
          <a:bodyPr/>
          <a:lstStyle/>
          <a:p>
            <a:r>
              <a:rPr lang="en-GB" dirty="0"/>
              <a:t>What makes a happy, effective learner?</a:t>
            </a:r>
          </a:p>
        </p:txBody>
      </p:sp>
      <p:sp>
        <p:nvSpPr>
          <p:cNvPr id="3" name="Rectangle 2">
            <a:extLst>
              <a:ext uri="{FF2B5EF4-FFF2-40B4-BE49-F238E27FC236}">
                <a16:creationId xmlns:a16="http://schemas.microsoft.com/office/drawing/2014/main" id="{4FD2B052-AC6D-4441-BB31-E2D14EA83CAB}"/>
              </a:ext>
            </a:extLst>
          </p:cNvPr>
          <p:cNvSpPr/>
          <p:nvPr/>
        </p:nvSpPr>
        <p:spPr>
          <a:xfrm>
            <a:off x="1151467" y="2489438"/>
            <a:ext cx="9601195" cy="3539430"/>
          </a:xfrm>
          <a:prstGeom prst="rect">
            <a:avLst/>
          </a:prstGeom>
        </p:spPr>
        <p:txBody>
          <a:bodyPr wrap="square">
            <a:spAutoFit/>
          </a:bodyPr>
          <a:lstStyle/>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A love of reading</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Growing confidence – anxiety free workplace</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Focus, concentration, personal and social skills</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Opportunities for self-expression </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Not being afraid to ask questions</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A stimulating, interesting, helpful classroom</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Not being afraid to ‘have a go’ or make mistakes</a:t>
            </a:r>
          </a:p>
          <a:p>
            <a:pPr marL="285750" indent="-28575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Not giving up</a:t>
            </a:r>
          </a:p>
        </p:txBody>
      </p:sp>
      <p:pic>
        <p:nvPicPr>
          <p:cNvPr id="4" name="Picture 3">
            <a:extLst>
              <a:ext uri="{FF2B5EF4-FFF2-40B4-BE49-F238E27FC236}">
                <a16:creationId xmlns:a16="http://schemas.microsoft.com/office/drawing/2014/main" id="{5D4E646B-C132-4C9A-874E-9B59EF456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0269" y="3266044"/>
            <a:ext cx="2427100" cy="1832460"/>
          </a:xfrm>
          <a:prstGeom prst="rect">
            <a:avLst/>
          </a:prstGeom>
        </p:spPr>
      </p:pic>
    </p:spTree>
    <p:extLst>
      <p:ext uri="{BB962C8B-B14F-4D97-AF65-F5344CB8AC3E}">
        <p14:creationId xmlns:p14="http://schemas.microsoft.com/office/powerpoint/2010/main" val="86863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FEE6-9779-4D4C-AEE9-FD057CB2F006}"/>
              </a:ext>
            </a:extLst>
          </p:cNvPr>
          <p:cNvSpPr>
            <a:spLocks noGrp="1"/>
          </p:cNvSpPr>
          <p:nvPr>
            <p:ph type="title"/>
          </p:nvPr>
        </p:nvSpPr>
        <p:spPr/>
        <p:txBody>
          <a:bodyPr/>
          <a:lstStyle/>
          <a:p>
            <a:r>
              <a:rPr lang="en-GB" dirty="0"/>
              <a:t>The Gem Project</a:t>
            </a:r>
          </a:p>
        </p:txBody>
      </p:sp>
      <p:sp>
        <p:nvSpPr>
          <p:cNvPr id="3" name="Content Placeholder 4">
            <a:extLst>
              <a:ext uri="{FF2B5EF4-FFF2-40B4-BE49-F238E27FC236}">
                <a16:creationId xmlns:a16="http://schemas.microsoft.com/office/drawing/2014/main" id="{7257F91B-C56B-4063-8ABF-6CBBCD01808C}"/>
              </a:ext>
            </a:extLst>
          </p:cNvPr>
          <p:cNvSpPr txBox="1">
            <a:spLocks/>
          </p:cNvSpPr>
          <p:nvPr/>
        </p:nvSpPr>
        <p:spPr>
          <a:xfrm>
            <a:off x="930473" y="1640666"/>
            <a:ext cx="8140876" cy="433563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GB" altLang="en-US" b="1" dirty="0">
              <a:latin typeface="Comic Sans MS" panose="030F0702030302020204" pitchFamily="66" charset="0"/>
            </a:endParaRPr>
          </a:p>
          <a:p>
            <a:endParaRPr lang="en-GB" altLang="en-US" b="1" dirty="0">
              <a:latin typeface="Comic Sans MS" panose="030F0702030302020204" pitchFamily="66" charset="0"/>
            </a:endParaRPr>
          </a:p>
          <a:p>
            <a:r>
              <a:rPr lang="en-GB" altLang="en-US" b="1" dirty="0"/>
              <a:t>Ruby</a:t>
            </a:r>
            <a:r>
              <a:rPr lang="en-GB" altLang="en-US" dirty="0"/>
              <a:t>: Supporting and listening to each other, giving praise. </a:t>
            </a:r>
          </a:p>
          <a:p>
            <a:r>
              <a:rPr lang="en-GB" altLang="en-US" b="1" dirty="0"/>
              <a:t>Diamond</a:t>
            </a:r>
            <a:r>
              <a:rPr lang="en-GB" altLang="en-US" dirty="0"/>
              <a:t>: Problem solving, being responsible.</a:t>
            </a:r>
          </a:p>
          <a:p>
            <a:r>
              <a:rPr lang="en-GB" altLang="en-US" b="1" dirty="0"/>
              <a:t>Emerald</a:t>
            </a:r>
            <a:r>
              <a:rPr lang="en-GB" altLang="en-US" dirty="0"/>
              <a:t>: Sticking with it, even when it gets tough. Knowing making mistakes is part of new learning. </a:t>
            </a:r>
          </a:p>
          <a:p>
            <a:r>
              <a:rPr lang="en-GB" altLang="en-US" b="1" dirty="0"/>
              <a:t>Sapphire</a:t>
            </a:r>
            <a:r>
              <a:rPr lang="en-GB" altLang="en-US" dirty="0"/>
              <a:t>: Keeping focused. Ignoring distractions.</a:t>
            </a:r>
          </a:p>
          <a:p>
            <a:r>
              <a:rPr lang="en-GB" altLang="en-US" b="1" dirty="0"/>
              <a:t>Topaz:</a:t>
            </a:r>
            <a:r>
              <a:rPr lang="en-GB" altLang="en-US" dirty="0"/>
              <a:t> Learning in a larger group.</a:t>
            </a:r>
          </a:p>
          <a:p>
            <a:endParaRPr lang="en-US" dirty="0">
              <a:solidFill>
                <a:schemeClr val="tx1"/>
              </a:solidFill>
              <a:latin typeface="Comic Sans MS" panose="030F0702030302020204" pitchFamily="66" charset="0"/>
            </a:endParaRPr>
          </a:p>
        </p:txBody>
      </p:sp>
      <p:pic>
        <p:nvPicPr>
          <p:cNvPr id="4" name="Picture 3" descr="http://t2.gstatic.com/images?q=tbn:ANd9GcR1RNGc5n4q2jy8BTIwgukR7YP89hUZj29AK1f2qzaQ5AXqtB4pB1LZ_7A">
            <a:extLst>
              <a:ext uri="{FF2B5EF4-FFF2-40B4-BE49-F238E27FC236}">
                <a16:creationId xmlns:a16="http://schemas.microsoft.com/office/drawing/2014/main" id="{3A5F27C9-98BE-4341-B0F1-2246B4C9BD68}"/>
              </a:ext>
            </a:extLst>
          </p:cNvPr>
          <p:cNvPicPr/>
          <p:nvPr/>
        </p:nvPicPr>
        <p:blipFill>
          <a:blip r:embed="rId2" cstate="print"/>
          <a:srcRect/>
          <a:stretch>
            <a:fillRect/>
          </a:stretch>
        </p:blipFill>
        <p:spPr bwMode="auto">
          <a:xfrm>
            <a:off x="9980368" y="2454344"/>
            <a:ext cx="916230" cy="763525"/>
          </a:xfrm>
          <a:prstGeom prst="rect">
            <a:avLst/>
          </a:prstGeom>
          <a:noFill/>
          <a:ln w="9525">
            <a:noFill/>
            <a:miter lim="800000"/>
            <a:headEnd/>
            <a:tailEnd/>
          </a:ln>
        </p:spPr>
      </p:pic>
      <p:pic>
        <p:nvPicPr>
          <p:cNvPr id="5" name="Picture 4" descr="http://t2.gstatic.com/images?q=tbn:ANd9GcSA_KoT_u1O9zDAtLcU4o28JWk86UGgLxYSVYYaZK2by5tJ6UbxbJZJnA">
            <a:extLst>
              <a:ext uri="{FF2B5EF4-FFF2-40B4-BE49-F238E27FC236}">
                <a16:creationId xmlns:a16="http://schemas.microsoft.com/office/drawing/2014/main" id="{F092569B-A098-4796-938B-B1353F10BA23}"/>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7480" y1="15476" x2="43307" y2="76190"/>
                        <a14:foregroundMark x1="43307" y1="76190" x2="51181" y2="23810"/>
                        <a14:foregroundMark x1="39370" y1="23810" x2="54331" y2="82143"/>
                        <a14:foregroundMark x1="54331" y1="82143" x2="54331" y2="17857"/>
                        <a14:foregroundMark x1="54331" y1="17857" x2="25197" y2="41667"/>
                        <a14:foregroundMark x1="41732" y1="25000" x2="48819" y2="86905"/>
                        <a14:foregroundMark x1="48819" y1="86905" x2="48819" y2="21429"/>
                        <a14:foregroundMark x1="48819" y1="21429" x2="33071" y2="33333"/>
                        <a14:foregroundMark x1="58268" y1="27381" x2="58268" y2="27381"/>
                      </a14:backgroundRemoval>
                    </a14:imgEffect>
                  </a14:imgLayer>
                </a14:imgProps>
              </a:ext>
            </a:extLst>
          </a:blip>
          <a:srcRect/>
          <a:stretch>
            <a:fillRect/>
          </a:stretch>
        </p:blipFill>
        <p:spPr bwMode="auto">
          <a:xfrm>
            <a:off x="9904015" y="3224813"/>
            <a:ext cx="1068935" cy="763525"/>
          </a:xfrm>
          <a:prstGeom prst="rect">
            <a:avLst/>
          </a:prstGeom>
          <a:noFill/>
          <a:ln w="9525">
            <a:noFill/>
            <a:miter lim="800000"/>
            <a:headEnd/>
            <a:tailEnd/>
          </a:ln>
        </p:spPr>
      </p:pic>
      <p:pic>
        <p:nvPicPr>
          <p:cNvPr id="6" name="Picture 5" descr="http://t1.gstatic.com/images?q=tbn:ANd9GcTsCCtY8Xi4xfOXP7uZby9Jb8u1txqkzt_wTm8utQg157ChrRdctx9dDA">
            <a:extLst>
              <a:ext uri="{FF2B5EF4-FFF2-40B4-BE49-F238E27FC236}">
                <a16:creationId xmlns:a16="http://schemas.microsoft.com/office/drawing/2014/main" id="{A960165F-5D97-4138-AE03-AC64FB7AD554}"/>
              </a:ext>
            </a:extLst>
          </p:cNvPr>
          <p:cNvPicPr/>
          <p:nvPr/>
        </p:nvPicPr>
        <p:blipFill>
          <a:blip r:embed="rId5" cstate="print"/>
          <a:srcRect/>
          <a:stretch>
            <a:fillRect/>
          </a:stretch>
        </p:blipFill>
        <p:spPr bwMode="auto">
          <a:xfrm>
            <a:off x="10087836" y="3988338"/>
            <a:ext cx="701292" cy="761613"/>
          </a:xfrm>
          <a:prstGeom prst="rect">
            <a:avLst/>
          </a:prstGeom>
          <a:noFill/>
          <a:ln w="9525">
            <a:noFill/>
            <a:miter lim="800000"/>
            <a:headEnd/>
            <a:tailEnd/>
          </a:ln>
        </p:spPr>
      </p:pic>
      <p:pic>
        <p:nvPicPr>
          <p:cNvPr id="7" name="Picture 6" descr="http://t0.gstatic.com/images?q=tbn:ANd9GcTTykjYSLBeBRWFEU70G91Jvu7Jc5-T1Gay0WopkgeyvOprAm9U6b2d8rs">
            <a:extLst>
              <a:ext uri="{FF2B5EF4-FFF2-40B4-BE49-F238E27FC236}">
                <a16:creationId xmlns:a16="http://schemas.microsoft.com/office/drawing/2014/main" id="{75DDE56D-3BA9-4ECA-B43B-0E337773D786}"/>
              </a:ext>
            </a:extLst>
          </p:cNvPr>
          <p:cNvPicPr/>
          <p:nvPr/>
        </p:nvPicPr>
        <p:blipFill>
          <a:blip r:embed="rId6" cstate="print"/>
          <a:srcRect/>
          <a:stretch>
            <a:fillRect/>
          </a:stretch>
        </p:blipFill>
        <p:spPr bwMode="auto">
          <a:xfrm>
            <a:off x="10053081" y="4749951"/>
            <a:ext cx="770802" cy="763525"/>
          </a:xfrm>
          <a:prstGeom prst="rect">
            <a:avLst/>
          </a:prstGeom>
          <a:noFill/>
          <a:ln w="9525">
            <a:noFill/>
            <a:miter lim="800000"/>
            <a:headEnd/>
            <a:tailEnd/>
          </a:ln>
        </p:spPr>
      </p:pic>
      <p:pic>
        <p:nvPicPr>
          <p:cNvPr id="8" name="Picture 7" descr="http://t0.gstatic.com/images?q=tbn:ANd9GcSYc_UkG5OLHYPJE0Hhhl-QbXEBZ8ra-Uffp0pDdBrN9wsLN_56YXCa1bs">
            <a:extLst>
              <a:ext uri="{FF2B5EF4-FFF2-40B4-BE49-F238E27FC236}">
                <a16:creationId xmlns:a16="http://schemas.microsoft.com/office/drawing/2014/main" id="{82602F45-56A1-4CD6-B136-877B3C20AC19}"/>
              </a:ext>
            </a:extLst>
          </p:cNvPr>
          <p:cNvPicPr/>
          <p:nvPr/>
        </p:nvPicPr>
        <p:blipFill>
          <a:blip r:embed="rId7" cstate="print"/>
          <a:srcRect/>
          <a:stretch>
            <a:fillRect/>
          </a:stretch>
        </p:blipFill>
        <p:spPr bwMode="auto">
          <a:xfrm>
            <a:off x="9904015" y="5477327"/>
            <a:ext cx="1067729" cy="763525"/>
          </a:xfrm>
          <a:prstGeom prst="rect">
            <a:avLst/>
          </a:prstGeom>
          <a:noFill/>
          <a:ln w="9525">
            <a:noFill/>
            <a:miter lim="800000"/>
            <a:headEnd/>
            <a:tailEnd/>
          </a:ln>
        </p:spPr>
      </p:pic>
    </p:spTree>
    <p:extLst>
      <p:ext uri="{BB962C8B-B14F-4D97-AF65-F5344CB8AC3E}">
        <p14:creationId xmlns:p14="http://schemas.microsoft.com/office/powerpoint/2010/main" val="135296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0F9F-E470-4E66-83B5-8D6969440880}"/>
              </a:ext>
            </a:extLst>
          </p:cNvPr>
          <p:cNvSpPr>
            <a:spLocks noGrp="1"/>
          </p:cNvSpPr>
          <p:nvPr>
            <p:ph type="title"/>
          </p:nvPr>
        </p:nvSpPr>
        <p:spPr>
          <a:xfrm>
            <a:off x="900057" y="982132"/>
            <a:ext cx="9601196" cy="1303867"/>
          </a:xfrm>
        </p:spPr>
        <p:txBody>
          <a:bodyPr>
            <a:normAutofit fontScale="90000"/>
          </a:bodyPr>
          <a:lstStyle/>
          <a:p>
            <a:r>
              <a:rPr lang="en-GB" dirty="0"/>
              <a:t>A Curriculum of HOPE and </a:t>
            </a:r>
            <a:br>
              <a:rPr lang="en-GB" dirty="0"/>
            </a:br>
            <a:r>
              <a:rPr lang="en-GB" dirty="0"/>
              <a:t>Agents of Change</a:t>
            </a:r>
          </a:p>
        </p:txBody>
      </p:sp>
      <p:sp>
        <p:nvSpPr>
          <p:cNvPr id="3" name="Content Placeholder 2">
            <a:extLst>
              <a:ext uri="{FF2B5EF4-FFF2-40B4-BE49-F238E27FC236}">
                <a16:creationId xmlns:a16="http://schemas.microsoft.com/office/drawing/2014/main" id="{735B4FF7-6F5F-4AAB-9010-49233E2F3281}"/>
              </a:ext>
            </a:extLst>
          </p:cNvPr>
          <p:cNvSpPr txBox="1">
            <a:spLocks/>
          </p:cNvSpPr>
          <p:nvPr/>
        </p:nvSpPr>
        <p:spPr>
          <a:xfrm>
            <a:off x="1024128" y="2285999"/>
            <a:ext cx="9720073" cy="402336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GB" dirty="0"/>
          </a:p>
          <a:p>
            <a:r>
              <a:rPr lang="en-GB" dirty="0"/>
              <a:t>This focuses on empowering children.</a:t>
            </a:r>
          </a:p>
          <a:p>
            <a:r>
              <a:rPr lang="en-GB" dirty="0"/>
              <a:t>Children are encouraged to not just learn new skills but use them also. </a:t>
            </a:r>
          </a:p>
          <a:p>
            <a:r>
              <a:rPr lang="en-GB" dirty="0"/>
              <a:t>Every other term there will be a ‘Religion Question’. This term’s question is :          ‘How can I be a Gospel Activist?’</a:t>
            </a:r>
          </a:p>
          <a:p>
            <a:r>
              <a:rPr lang="en-GB" dirty="0"/>
              <a:t>As part of this, this term we are thinking about :Who am I? Where do I come from? Who/What will I become? How can we make things better for others?</a:t>
            </a:r>
          </a:p>
        </p:txBody>
      </p:sp>
      <p:pic>
        <p:nvPicPr>
          <p:cNvPr id="4" name="Picture 2" descr="A Curriculum of Hope: As rich in Humanity as in Knowledge : Dr Debra Kidd:  Amazon.co.uk: Books">
            <a:extLst>
              <a:ext uri="{FF2B5EF4-FFF2-40B4-BE49-F238E27FC236}">
                <a16:creationId xmlns:a16="http://schemas.microsoft.com/office/drawing/2014/main" id="{B6294946-1DCD-4E95-A086-6D3FA1D363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3641" y="682585"/>
            <a:ext cx="1875225" cy="228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23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996E-B83B-4917-AD9F-9CD4F70588B4}"/>
              </a:ext>
            </a:extLst>
          </p:cNvPr>
          <p:cNvSpPr>
            <a:spLocks noGrp="1"/>
          </p:cNvSpPr>
          <p:nvPr>
            <p:ph type="title"/>
          </p:nvPr>
        </p:nvSpPr>
        <p:spPr/>
        <p:txBody>
          <a:bodyPr/>
          <a:lstStyle/>
          <a:p>
            <a:r>
              <a:rPr lang="en-GB" dirty="0"/>
              <a:t>Assessment and Recording</a:t>
            </a:r>
          </a:p>
        </p:txBody>
      </p:sp>
      <p:sp>
        <p:nvSpPr>
          <p:cNvPr id="3" name="Rectangle 2">
            <a:extLst>
              <a:ext uri="{FF2B5EF4-FFF2-40B4-BE49-F238E27FC236}">
                <a16:creationId xmlns:a16="http://schemas.microsoft.com/office/drawing/2014/main" id="{0199B0DC-AC96-4340-BE7C-EC33BBE10DD1}"/>
              </a:ext>
            </a:extLst>
          </p:cNvPr>
          <p:cNvSpPr/>
          <p:nvPr/>
        </p:nvSpPr>
        <p:spPr>
          <a:xfrm>
            <a:off x="897622" y="2785756"/>
            <a:ext cx="10612074" cy="2862322"/>
          </a:xfrm>
          <a:prstGeom prst="rect">
            <a:avLst/>
          </a:prstGeom>
        </p:spPr>
        <p:txBody>
          <a:bodyPr wrap="square">
            <a:spAutoFit/>
          </a:bodyPr>
          <a:lstStyle/>
          <a:p>
            <a:r>
              <a:rPr lang="en-GB" dirty="0"/>
              <a:t>We use a variety of summative and formative assessments to ensure every child makes progress along their personal learning journey. </a:t>
            </a:r>
          </a:p>
          <a:p>
            <a:r>
              <a:rPr lang="en-GB" dirty="0"/>
              <a:t>Within the Stage that the pupils are working on we assess whether pupils are </a:t>
            </a:r>
            <a:r>
              <a:rPr lang="en-GB" dirty="0">
                <a:solidFill>
                  <a:srgbClr val="0070C0"/>
                </a:solidFill>
              </a:rPr>
              <a:t>Working Below Expectations, </a:t>
            </a:r>
            <a:r>
              <a:rPr lang="en-GB" dirty="0">
                <a:solidFill>
                  <a:srgbClr val="FF0000"/>
                </a:solidFill>
              </a:rPr>
              <a:t>Working towards expectations, </a:t>
            </a:r>
            <a:r>
              <a:rPr lang="en-GB" dirty="0">
                <a:solidFill>
                  <a:srgbClr val="FFC000"/>
                </a:solidFill>
              </a:rPr>
              <a:t>Meeting Expectations, </a:t>
            </a:r>
            <a:r>
              <a:rPr lang="en-GB" dirty="0">
                <a:solidFill>
                  <a:srgbClr val="00B050"/>
                </a:solidFill>
              </a:rPr>
              <a:t>Exceeding Expectations</a:t>
            </a:r>
          </a:p>
          <a:p>
            <a:endParaRPr lang="en-GB" dirty="0">
              <a:solidFill>
                <a:srgbClr val="00B050"/>
              </a:solidFill>
            </a:endParaRPr>
          </a:p>
          <a:p>
            <a:r>
              <a:rPr lang="en-GB" dirty="0"/>
              <a:t>ATTAINMENT – It is not expected that pupils will be </a:t>
            </a:r>
            <a:r>
              <a:rPr lang="en-GB" dirty="0">
                <a:solidFill>
                  <a:srgbClr val="FFC000"/>
                </a:solidFill>
              </a:rPr>
              <a:t>Meeting Expectations </a:t>
            </a:r>
            <a:r>
              <a:rPr lang="en-GB" dirty="0"/>
              <a:t>until the summer term,  however, we will be able to report to you during the year whether or not your child is on track to meet expectations. </a:t>
            </a:r>
          </a:p>
          <a:p>
            <a:endParaRPr lang="en-GB" dirty="0"/>
          </a:p>
          <a:p>
            <a:r>
              <a:rPr lang="en-GB" dirty="0"/>
              <a:t>PROGRESS – This looks at each individual’s starting points. We strive to ensure that each child makes progress from their starting point over the year. </a:t>
            </a:r>
          </a:p>
        </p:txBody>
      </p:sp>
    </p:spTree>
    <p:extLst>
      <p:ext uri="{BB962C8B-B14F-4D97-AF65-F5344CB8AC3E}">
        <p14:creationId xmlns:p14="http://schemas.microsoft.com/office/powerpoint/2010/main" val="322165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527BED-D6F9-4031-80F9-C39D06106E4C}"/>
              </a:ext>
            </a:extLst>
          </p:cNvPr>
          <p:cNvSpPr/>
          <p:nvPr/>
        </p:nvSpPr>
        <p:spPr>
          <a:xfrm>
            <a:off x="9045696" y="1166841"/>
            <a:ext cx="2102840" cy="4524315"/>
          </a:xfrm>
          <a:prstGeom prst="rect">
            <a:avLst/>
          </a:prstGeom>
        </p:spPr>
        <p:txBody>
          <a:bodyPr wrap="square">
            <a:spAutoFit/>
          </a:bodyPr>
          <a:lstStyle/>
          <a:p>
            <a:pPr algn="ctr"/>
            <a:r>
              <a:rPr lang="en-GB" dirty="0"/>
              <a:t>This is an overview of what we will be learning this term in Year 4</a:t>
            </a:r>
          </a:p>
          <a:p>
            <a:pPr algn="ctr"/>
            <a:endParaRPr lang="en-GB" dirty="0"/>
          </a:p>
          <a:p>
            <a:pPr algn="ctr"/>
            <a:r>
              <a:rPr lang="en-GB" dirty="0"/>
              <a:t>Our curriculum newsletter is updated every term and you can always find this on the school website under ‘Year 4’</a:t>
            </a:r>
          </a:p>
          <a:p>
            <a:pPr algn="ctr"/>
            <a:endParaRPr lang="en-GB" dirty="0"/>
          </a:p>
          <a:p>
            <a:pPr algn="ctr"/>
            <a:r>
              <a:rPr lang="en-GB" dirty="0"/>
              <a:t>There is also a key vocabulary section each term for each topic.</a:t>
            </a:r>
          </a:p>
        </p:txBody>
      </p:sp>
      <p:pic>
        <p:nvPicPr>
          <p:cNvPr id="2" name="Picture 1">
            <a:extLst>
              <a:ext uri="{FF2B5EF4-FFF2-40B4-BE49-F238E27FC236}">
                <a16:creationId xmlns:a16="http://schemas.microsoft.com/office/drawing/2014/main" id="{0EF60A39-C262-4F83-9E6D-91BFD749F2B6}"/>
              </a:ext>
            </a:extLst>
          </p:cNvPr>
          <p:cNvPicPr>
            <a:picLocks noChangeAspect="1"/>
          </p:cNvPicPr>
          <p:nvPr/>
        </p:nvPicPr>
        <p:blipFill>
          <a:blip r:embed="rId2"/>
          <a:stretch>
            <a:fillRect/>
          </a:stretch>
        </p:blipFill>
        <p:spPr>
          <a:xfrm>
            <a:off x="1160910" y="755915"/>
            <a:ext cx="7521696" cy="5346170"/>
          </a:xfrm>
          <a:prstGeom prst="rect">
            <a:avLst/>
          </a:prstGeom>
        </p:spPr>
      </p:pic>
    </p:spTree>
    <p:extLst>
      <p:ext uri="{BB962C8B-B14F-4D97-AF65-F5344CB8AC3E}">
        <p14:creationId xmlns:p14="http://schemas.microsoft.com/office/powerpoint/2010/main" val="340433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757F-8E4B-423F-ADB4-771D8456B71F}"/>
              </a:ext>
            </a:extLst>
          </p:cNvPr>
          <p:cNvSpPr>
            <a:spLocks noGrp="1"/>
          </p:cNvSpPr>
          <p:nvPr>
            <p:ph type="title"/>
          </p:nvPr>
        </p:nvSpPr>
        <p:spPr>
          <a:xfrm>
            <a:off x="1295402" y="982132"/>
            <a:ext cx="7254822" cy="1303867"/>
          </a:xfrm>
        </p:spPr>
        <p:txBody>
          <a:bodyPr/>
          <a:lstStyle/>
          <a:p>
            <a:r>
              <a:rPr lang="en-GB" dirty="0"/>
              <a:t>English Skills</a:t>
            </a:r>
          </a:p>
        </p:txBody>
      </p:sp>
      <p:sp>
        <p:nvSpPr>
          <p:cNvPr id="3" name="Rectangle 2">
            <a:extLst>
              <a:ext uri="{FF2B5EF4-FFF2-40B4-BE49-F238E27FC236}">
                <a16:creationId xmlns:a16="http://schemas.microsoft.com/office/drawing/2014/main" id="{4A173A4B-0B21-4985-B3E2-DC91C6321D83}"/>
              </a:ext>
            </a:extLst>
          </p:cNvPr>
          <p:cNvSpPr/>
          <p:nvPr/>
        </p:nvSpPr>
        <p:spPr>
          <a:xfrm>
            <a:off x="2243358" y="2459547"/>
            <a:ext cx="2915871" cy="3539430"/>
          </a:xfrm>
          <a:prstGeom prst="rect">
            <a:avLst/>
          </a:prstGeom>
        </p:spPr>
        <p:txBody>
          <a:bodyPr wrap="square">
            <a:spAutoFit/>
          </a:bodyPr>
          <a:lstStyle/>
          <a:p>
            <a:r>
              <a:rPr lang="en-GB" sz="2800" dirty="0">
                <a:solidFill>
                  <a:srgbClr val="00B050"/>
                </a:solidFill>
              </a:rPr>
              <a:t>Talk for writing</a:t>
            </a:r>
          </a:p>
          <a:p>
            <a:pPr marL="285750" indent="-285750">
              <a:buFontTx/>
              <a:buChar char="-"/>
            </a:pPr>
            <a:r>
              <a:rPr lang="en-GB" sz="2800" dirty="0">
                <a:solidFill>
                  <a:srgbClr val="00B050"/>
                </a:solidFill>
              </a:rPr>
              <a:t>Oracy</a:t>
            </a:r>
          </a:p>
          <a:p>
            <a:pPr marL="285750" indent="-285750">
              <a:buFontTx/>
              <a:buChar char="-"/>
            </a:pPr>
            <a:r>
              <a:rPr lang="en-GB" sz="2800" dirty="0">
                <a:solidFill>
                  <a:srgbClr val="00B050"/>
                </a:solidFill>
              </a:rPr>
              <a:t>Performance</a:t>
            </a:r>
          </a:p>
          <a:p>
            <a:pPr marL="285750" indent="-285750">
              <a:buFontTx/>
              <a:buChar char="-"/>
            </a:pPr>
            <a:endParaRPr lang="en-GB" sz="2800" dirty="0">
              <a:solidFill>
                <a:srgbClr val="00B050"/>
              </a:solidFill>
            </a:endParaRPr>
          </a:p>
          <a:p>
            <a:r>
              <a:rPr lang="en-GB" sz="2800" dirty="0">
                <a:solidFill>
                  <a:schemeClr val="accent1">
                    <a:lumMod val="75000"/>
                  </a:schemeClr>
                </a:solidFill>
              </a:rPr>
              <a:t>Reading</a:t>
            </a:r>
          </a:p>
          <a:p>
            <a:r>
              <a:rPr lang="en-GB" sz="2800" dirty="0">
                <a:solidFill>
                  <a:schemeClr val="accent1">
                    <a:lumMod val="75000"/>
                  </a:schemeClr>
                </a:solidFill>
              </a:rPr>
              <a:t>-   Decoding</a:t>
            </a:r>
          </a:p>
          <a:p>
            <a:r>
              <a:rPr lang="en-GB" sz="2800" dirty="0">
                <a:solidFill>
                  <a:schemeClr val="accent1">
                    <a:lumMod val="75000"/>
                  </a:schemeClr>
                </a:solidFill>
              </a:rPr>
              <a:t>-   Comprehension</a:t>
            </a:r>
          </a:p>
          <a:p>
            <a:r>
              <a:rPr lang="en-GB" sz="2800" dirty="0">
                <a:solidFill>
                  <a:schemeClr val="accent1">
                    <a:lumMod val="75000"/>
                  </a:schemeClr>
                </a:solidFill>
              </a:rPr>
              <a:t>-   Passion</a:t>
            </a:r>
          </a:p>
        </p:txBody>
      </p:sp>
      <p:sp>
        <p:nvSpPr>
          <p:cNvPr id="4" name="Rectangle 3">
            <a:extLst>
              <a:ext uri="{FF2B5EF4-FFF2-40B4-BE49-F238E27FC236}">
                <a16:creationId xmlns:a16="http://schemas.microsoft.com/office/drawing/2014/main" id="{417981F5-F6DA-48EB-8106-A14B4ADF6855}"/>
              </a:ext>
            </a:extLst>
          </p:cNvPr>
          <p:cNvSpPr/>
          <p:nvPr/>
        </p:nvSpPr>
        <p:spPr>
          <a:xfrm>
            <a:off x="6096000" y="2631830"/>
            <a:ext cx="3025629" cy="3108543"/>
          </a:xfrm>
          <a:prstGeom prst="rect">
            <a:avLst/>
          </a:prstGeom>
        </p:spPr>
        <p:txBody>
          <a:bodyPr wrap="square">
            <a:spAutoFit/>
          </a:bodyPr>
          <a:lstStyle/>
          <a:p>
            <a:r>
              <a:rPr lang="en-GB" sz="2800" dirty="0">
                <a:solidFill>
                  <a:srgbClr val="00B050"/>
                </a:solidFill>
              </a:rPr>
              <a:t>Handwriting</a:t>
            </a:r>
          </a:p>
          <a:p>
            <a:r>
              <a:rPr lang="en-GB" sz="2800" dirty="0">
                <a:solidFill>
                  <a:srgbClr val="00B050"/>
                </a:solidFill>
              </a:rPr>
              <a:t>-  Formation </a:t>
            </a:r>
          </a:p>
          <a:p>
            <a:r>
              <a:rPr lang="en-GB" sz="2800" dirty="0">
                <a:solidFill>
                  <a:srgbClr val="00B050"/>
                </a:solidFill>
              </a:rPr>
              <a:t>-  Fluency</a:t>
            </a:r>
          </a:p>
          <a:p>
            <a:endParaRPr lang="en-GB" sz="2800" dirty="0">
              <a:solidFill>
                <a:srgbClr val="00B050"/>
              </a:solidFill>
            </a:endParaRPr>
          </a:p>
          <a:p>
            <a:r>
              <a:rPr lang="en-GB" sz="2800" dirty="0">
                <a:solidFill>
                  <a:schemeClr val="accent1">
                    <a:lumMod val="75000"/>
                  </a:schemeClr>
                </a:solidFill>
              </a:rPr>
              <a:t>Spelling </a:t>
            </a:r>
          </a:p>
          <a:p>
            <a:pPr marL="342900" indent="-342900">
              <a:buFontTx/>
              <a:buChar char="-"/>
            </a:pPr>
            <a:r>
              <a:rPr lang="en-GB" sz="2800" dirty="0">
                <a:solidFill>
                  <a:schemeClr val="accent1">
                    <a:lumMod val="75000"/>
                  </a:schemeClr>
                </a:solidFill>
              </a:rPr>
              <a:t>Strategies</a:t>
            </a:r>
          </a:p>
          <a:p>
            <a:pPr marL="342900" indent="-342900">
              <a:buFontTx/>
              <a:buChar char="-"/>
            </a:pPr>
            <a:r>
              <a:rPr lang="en-GB" sz="2800" dirty="0">
                <a:solidFill>
                  <a:schemeClr val="accent1">
                    <a:lumMod val="75000"/>
                  </a:schemeClr>
                </a:solidFill>
              </a:rPr>
              <a:t>Phonics</a:t>
            </a:r>
          </a:p>
        </p:txBody>
      </p:sp>
      <p:pic>
        <p:nvPicPr>
          <p:cNvPr id="5" name="Picture 4">
            <a:extLst>
              <a:ext uri="{FF2B5EF4-FFF2-40B4-BE49-F238E27FC236}">
                <a16:creationId xmlns:a16="http://schemas.microsoft.com/office/drawing/2014/main" id="{20866DC5-850B-434F-89B2-829C987E0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224" y="727985"/>
            <a:ext cx="2915871" cy="1943914"/>
          </a:xfrm>
          <a:prstGeom prst="rect">
            <a:avLst/>
          </a:prstGeom>
        </p:spPr>
      </p:pic>
    </p:spTree>
    <p:extLst>
      <p:ext uri="{BB962C8B-B14F-4D97-AF65-F5344CB8AC3E}">
        <p14:creationId xmlns:p14="http://schemas.microsoft.com/office/powerpoint/2010/main" val="256355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C42E-1AF3-45A4-B33F-7D443A66F126}"/>
              </a:ext>
            </a:extLst>
          </p:cNvPr>
          <p:cNvSpPr>
            <a:spLocks noGrp="1"/>
          </p:cNvSpPr>
          <p:nvPr>
            <p:ph type="title"/>
          </p:nvPr>
        </p:nvSpPr>
        <p:spPr>
          <a:xfrm>
            <a:off x="1295402" y="982132"/>
            <a:ext cx="6919098" cy="1303867"/>
          </a:xfrm>
        </p:spPr>
        <p:txBody>
          <a:bodyPr/>
          <a:lstStyle/>
          <a:p>
            <a:r>
              <a:rPr lang="en-GB" dirty="0"/>
              <a:t>Reading</a:t>
            </a:r>
          </a:p>
        </p:txBody>
      </p:sp>
      <p:sp>
        <p:nvSpPr>
          <p:cNvPr id="3" name="Rectangle 2">
            <a:extLst>
              <a:ext uri="{FF2B5EF4-FFF2-40B4-BE49-F238E27FC236}">
                <a16:creationId xmlns:a16="http://schemas.microsoft.com/office/drawing/2014/main" id="{ADB80BE1-FBAA-4F26-8B10-10908133A059}"/>
              </a:ext>
            </a:extLst>
          </p:cNvPr>
          <p:cNvSpPr/>
          <p:nvPr/>
        </p:nvSpPr>
        <p:spPr>
          <a:xfrm>
            <a:off x="992696" y="2584258"/>
            <a:ext cx="10349219" cy="3139321"/>
          </a:xfrm>
          <a:prstGeom prst="rect">
            <a:avLst/>
          </a:prstGeom>
        </p:spPr>
        <p:txBody>
          <a:bodyPr wrap="square">
            <a:spAutoFit/>
          </a:bodyPr>
          <a:lstStyle/>
          <a:p>
            <a:r>
              <a:rPr lang="en-GB" b="1" dirty="0">
                <a:solidFill>
                  <a:srgbClr val="00B050"/>
                </a:solidFill>
              </a:rPr>
              <a:t>Reading In School</a:t>
            </a:r>
          </a:p>
          <a:p>
            <a:pPr marL="342900" indent="-342900">
              <a:buFontTx/>
              <a:buChar char="-"/>
            </a:pPr>
            <a:r>
              <a:rPr lang="en-GB" dirty="0"/>
              <a:t>Reading records need to be in school each day</a:t>
            </a:r>
          </a:p>
          <a:p>
            <a:pPr marL="342900" indent="-342900">
              <a:buFontTx/>
              <a:buChar char="-"/>
            </a:pPr>
            <a:r>
              <a:rPr lang="en-GB" dirty="0"/>
              <a:t>Children will be heard once a week in Guided Reading sessions by the teacher.</a:t>
            </a:r>
          </a:p>
          <a:p>
            <a:pPr marL="342900" indent="-342900">
              <a:buFontTx/>
              <a:buChar char="-"/>
            </a:pPr>
            <a:r>
              <a:rPr lang="en-GB" dirty="0"/>
              <a:t>There will be further opportunities throughout the week for them to be heard by an adult.</a:t>
            </a:r>
          </a:p>
          <a:p>
            <a:pPr marL="342900" indent="-342900">
              <a:buFontTx/>
              <a:buChar char="-"/>
            </a:pPr>
            <a:r>
              <a:rPr lang="en-GB" dirty="0"/>
              <a:t>If your child needs their reading book changed, they will have opportunities to do so with an adult’s help.</a:t>
            </a:r>
          </a:p>
          <a:p>
            <a:pPr marL="342900" indent="-342900">
              <a:buFontTx/>
              <a:buChar char="-"/>
            </a:pPr>
            <a:endParaRPr lang="en-GB" dirty="0"/>
          </a:p>
          <a:p>
            <a:r>
              <a:rPr lang="en-GB" b="1" dirty="0">
                <a:solidFill>
                  <a:schemeClr val="accent1"/>
                </a:solidFill>
              </a:rPr>
              <a:t>Reading at home</a:t>
            </a:r>
          </a:p>
          <a:p>
            <a:pPr marL="342900" indent="-342900">
              <a:buFontTx/>
              <a:buChar char="-"/>
            </a:pPr>
            <a:r>
              <a:rPr lang="en-GB" dirty="0"/>
              <a:t>Where possible, please listen to your child at least 3-4 times a week.</a:t>
            </a:r>
          </a:p>
          <a:p>
            <a:pPr marL="342900" indent="-342900">
              <a:buFontTx/>
              <a:buChar char="-"/>
            </a:pPr>
            <a:r>
              <a:rPr lang="en-GB" dirty="0"/>
              <a:t>Please record any reading in the reading record (children can also write in these)</a:t>
            </a:r>
          </a:p>
          <a:p>
            <a:pPr marL="342900" indent="-342900">
              <a:buFontTx/>
              <a:buChar char="-"/>
            </a:pPr>
            <a:r>
              <a:rPr lang="en-GB" dirty="0"/>
              <a:t>Please talk to your child about what they are reading- see questions on Reading Bookmarks</a:t>
            </a:r>
          </a:p>
          <a:p>
            <a:pPr marL="342900" indent="-342900">
              <a:buFontTx/>
              <a:buChar char="-"/>
            </a:pPr>
            <a:r>
              <a:rPr lang="en-GB" dirty="0"/>
              <a:t>Developing a passion for reading is key!</a:t>
            </a:r>
          </a:p>
        </p:txBody>
      </p:sp>
      <p:pic>
        <p:nvPicPr>
          <p:cNvPr id="4" name="Picture 2" descr="http://www.heatherbleasdell.com/wp-content/uploads/2016/06/experts-books-about-magic-best-magical-books-980x649.jpg">
            <a:extLst>
              <a:ext uri="{FF2B5EF4-FFF2-40B4-BE49-F238E27FC236}">
                <a16:creationId xmlns:a16="http://schemas.microsoft.com/office/drawing/2014/main" id="{DB3278A1-D8B7-4FBB-9F61-761EC401BB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0" y="738233"/>
            <a:ext cx="3230880" cy="213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1737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324</TotalTime>
  <Words>1514</Words>
  <Application>Microsoft Office PowerPoint</Application>
  <PresentationFormat>Widescreen</PresentationFormat>
  <Paragraphs>137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Comic Sans MS</vt:lpstr>
      <vt:lpstr>Garamond</vt:lpstr>
      <vt:lpstr>Segoe UI Historic</vt:lpstr>
      <vt:lpstr>Times New Roman</vt:lpstr>
      <vt:lpstr>Wingdings</vt:lpstr>
      <vt:lpstr>Organic</vt:lpstr>
      <vt:lpstr>Meet the Teacher</vt:lpstr>
      <vt:lpstr>Who is Mrs H-C?</vt:lpstr>
      <vt:lpstr>What makes a happy, effective learner?</vt:lpstr>
      <vt:lpstr>The Gem Project</vt:lpstr>
      <vt:lpstr>A Curriculum of HOPE and  Agents of Change</vt:lpstr>
      <vt:lpstr>Assessment and Recording</vt:lpstr>
      <vt:lpstr>PowerPoint Presentation</vt:lpstr>
      <vt:lpstr>English Skills</vt:lpstr>
      <vt:lpstr>Reading</vt:lpstr>
      <vt:lpstr>Spelling and Handwriting</vt:lpstr>
      <vt:lpstr>Mathematics</vt:lpstr>
      <vt:lpstr>PowerPoint Presentation</vt:lpstr>
      <vt:lpstr>PowerPoint Presentation</vt:lpstr>
      <vt:lpstr>Saint Patrick’s are in the ‘sustaining’ year of ‘Teaching for Mastery’  Programme</vt:lpstr>
      <vt:lpstr>PowerPoint Presentation</vt:lpstr>
      <vt:lpstr>Multiplication Table Check (MTC)</vt:lpstr>
      <vt:lpstr>PowerPoint Presentation</vt:lpstr>
      <vt:lpstr>Important Information</vt:lpstr>
      <vt:lpstr>Thank you for coming!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Sophie Henry</dc:creator>
  <cp:lastModifiedBy>Sophie Henry</cp:lastModifiedBy>
  <cp:revision>44</cp:revision>
  <dcterms:created xsi:type="dcterms:W3CDTF">2022-09-15T10:26:47Z</dcterms:created>
  <dcterms:modified xsi:type="dcterms:W3CDTF">2024-09-25T14:42:08Z</dcterms:modified>
</cp:coreProperties>
</file>