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75" r:id="rId1"/>
  </p:sldMasterIdLst>
  <p:notesMasterIdLst>
    <p:notesMasterId r:id="rId17"/>
  </p:notesMasterIdLst>
  <p:sldIdLst>
    <p:sldId id="256" r:id="rId2"/>
    <p:sldId id="257" r:id="rId3"/>
    <p:sldId id="258" r:id="rId4"/>
    <p:sldId id="259" r:id="rId5"/>
    <p:sldId id="260" r:id="rId6"/>
    <p:sldId id="261" r:id="rId7"/>
    <p:sldId id="262" r:id="rId8"/>
    <p:sldId id="263" r:id="rId9"/>
    <p:sldId id="265" r:id="rId10"/>
    <p:sldId id="266" r:id="rId11"/>
    <p:sldId id="268" r:id="rId12"/>
    <p:sldId id="270" r:id="rId13"/>
    <p:sldId id="272" r:id="rId14"/>
    <p:sldId id="273" r:id="rId15"/>
    <p:sldId id="274" r:id="rId1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29">
          <p15:clr>
            <a:srgbClr val="A4A3A4"/>
          </p15:clr>
        </p15:guide>
        <p15:guide id="2" pos="567">
          <p15:clr>
            <a:srgbClr val="A4A3A4"/>
          </p15:clr>
        </p15:guide>
        <p15:guide id="3" orient="horz" pos="38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84"/>
      </p:cViewPr>
      <p:guideLst>
        <p:guide orient="horz" pos="3929"/>
        <p:guide pos="567"/>
        <p:guide orient="horz" pos="38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68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49688" y="0"/>
            <a:ext cx="2946400" cy="4968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9750"/>
            <a:ext cx="2946400" cy="49688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2" name="Google Shape;52;p1: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 name="Google Shape;53;p1: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1: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5" name="Google Shape;125;p11: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11: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10</a:t>
            </a:fld>
            <a:endParaRPr sz="120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3: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9" name="Google Shape;139;p13: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13: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11</a:t>
            </a:fld>
            <a:endParaRPr sz="120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15: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15: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12</a:t>
            </a:fld>
            <a:endParaRPr sz="120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7: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6" name="Google Shape;166;p17: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17: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13</a:t>
            </a:fld>
            <a:endParaRPr sz="120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8: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3" name="Google Shape;173;p18: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9: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0" name="Google Shape;180;p19: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9: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15</a:t>
            </a:fld>
            <a:endParaRPr sz="120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1" name="Google Shape;61;p2: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p2: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7" name="Google Shape;67;p3: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4: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 name="Google Shape;72;p4: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p4: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5: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0" name="Google Shape;80;p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6: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7" name="Google Shape;87;p6: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6: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6</a:t>
            </a:fld>
            <a:endParaRPr sz="120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7: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7: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7: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7</a:t>
            </a:fld>
            <a:endParaRPr sz="12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8: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4" name="Google Shape;104;p8: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8: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8</a:t>
            </a:fld>
            <a:endParaRPr sz="120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0: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0" name="Google Shape;120;p1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8512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634689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7037980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776522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1050746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784598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4292251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0875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2482302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0464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0626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2123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1961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597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0DDF080-5E8C-48AD-84E5-6C08B304C14E}" type="datetimeFigureOut">
              <a:rPr lang="en-US" smtClean="0"/>
              <a:t>9/30/2024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180563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585083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9/30/2024</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4400608"/>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Lst>
  <p:transition>
    <p:fade thruBlk="1"/>
  </p:transition>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nationalgallery.org.uk/" TargetMode="External"/><Relationship Id="rId3" Type="http://schemas.openxmlformats.org/officeDocument/2006/relationships/hyperlink" Target="http://www.bbc.co.uk/education/subjects/zv48q6f" TargetMode="External"/><Relationship Id="rId7" Type="http://schemas.openxmlformats.org/officeDocument/2006/relationships/hyperlink" Target="https://www.stem.org.uk/primary-science" TargetMode="External"/><Relationship Id="rId12" Type="http://schemas.openxmlformats.org/officeDocument/2006/relationships/hyperlink" Target="http://www.classical100.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topmarks.co.uk/maths-games/7-11-years/" TargetMode="External"/><Relationship Id="rId11" Type="http://schemas.openxmlformats.org/officeDocument/2006/relationships/hyperlink" Target="http://www.britishmuseum/" TargetMode="External"/><Relationship Id="rId5" Type="http://schemas.openxmlformats.org/officeDocument/2006/relationships/hyperlink" Target="https://www.theschoolrun.com/year-5/year-5-maths" TargetMode="External"/><Relationship Id="rId10" Type="http://schemas.openxmlformats.org/officeDocument/2006/relationships/hyperlink" Target="http://www.nationalgallery.org/" TargetMode="External"/><Relationship Id="rId4" Type="http://schemas.openxmlformats.org/officeDocument/2006/relationships/hyperlink" Target="https://nrich.maths.org/" TargetMode="External"/><Relationship Id="rId9" Type="http://schemas.openxmlformats.org/officeDocument/2006/relationships/hyperlink" Target="http://www.bbc.co.uk/newsroun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55" name="Google Shape;55;p14" descr="Picture1"/>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56" name="Google Shape;56;p14"/>
          <p:cNvSpPr txBox="1"/>
          <p:nvPr/>
        </p:nvSpPr>
        <p:spPr>
          <a:xfrm>
            <a:off x="539750" y="77788"/>
            <a:ext cx="7256463" cy="489426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endParaRPr sz="4400" b="0" i="0" u="none" strike="noStrike" cap="none" dirty="0">
              <a:solidFill>
                <a:schemeClr val="dk1"/>
              </a:solidFill>
              <a:latin typeface="Arial"/>
              <a:ea typeface="Arial"/>
              <a:cs typeface="Arial"/>
              <a:sym typeface="Arial"/>
            </a:endParaRPr>
          </a:p>
          <a:p>
            <a:pPr marL="0" marR="0" lvl="0" indent="0" algn="r" rtl="0">
              <a:spcBef>
                <a:spcPts val="0"/>
              </a:spcBef>
              <a:spcAft>
                <a:spcPts val="0"/>
              </a:spcAft>
              <a:buNone/>
            </a:pPr>
            <a:endParaRPr sz="4400" b="0" i="0" u="none" strike="noStrike" cap="none" dirty="0">
              <a:solidFill>
                <a:schemeClr val="dk1"/>
              </a:solidFill>
              <a:latin typeface="Arial"/>
              <a:ea typeface="Arial"/>
              <a:cs typeface="Arial"/>
              <a:sym typeface="Arial"/>
            </a:endParaRPr>
          </a:p>
          <a:p>
            <a:pPr marL="0" marR="0" lvl="0" indent="0" algn="r" rtl="0">
              <a:spcBef>
                <a:spcPts val="0"/>
              </a:spcBef>
              <a:spcAft>
                <a:spcPts val="0"/>
              </a:spcAft>
              <a:buNone/>
            </a:pPr>
            <a:r>
              <a:rPr lang="en-US" sz="4400" b="0" i="0" u="none" strike="noStrike" cap="none" dirty="0">
                <a:solidFill>
                  <a:schemeClr val="dk1"/>
                </a:solidFill>
                <a:latin typeface="Arial"/>
                <a:ea typeface="Arial"/>
                <a:cs typeface="Arial"/>
                <a:sym typeface="Arial"/>
              </a:rPr>
              <a:t>Year 5 Curriculum Afternoon</a:t>
            </a:r>
            <a:endParaRPr dirty="0"/>
          </a:p>
          <a:p>
            <a:pPr marL="0" marR="0" lvl="0" indent="0" algn="r" rtl="0">
              <a:spcBef>
                <a:spcPts val="0"/>
              </a:spcBef>
              <a:spcAft>
                <a:spcPts val="0"/>
              </a:spcAft>
              <a:buNone/>
            </a:pPr>
            <a:endParaRPr sz="6000" b="0" i="0" u="none" strike="noStrike" cap="none" dirty="0">
              <a:solidFill>
                <a:schemeClr val="dk1"/>
              </a:solidFill>
              <a:latin typeface="Arial"/>
              <a:ea typeface="Arial"/>
              <a:cs typeface="Arial"/>
              <a:sym typeface="Arial"/>
            </a:endParaRPr>
          </a:p>
          <a:p>
            <a:pPr marL="0" marR="0" lvl="0" indent="0" algn="r" rtl="0">
              <a:spcBef>
                <a:spcPts val="0"/>
              </a:spcBef>
              <a:spcAft>
                <a:spcPts val="0"/>
              </a:spcAft>
              <a:buNone/>
            </a:pPr>
            <a:r>
              <a:rPr lang="en-US" sz="6000" b="0" i="0" u="none" strike="noStrike" cap="none" dirty="0">
                <a:solidFill>
                  <a:schemeClr val="dk1"/>
                </a:solidFill>
                <a:latin typeface="Arial"/>
                <a:ea typeface="Arial"/>
                <a:cs typeface="Arial"/>
                <a:sym typeface="Arial"/>
              </a:rPr>
              <a:t>           </a:t>
            </a:r>
            <a:endParaRPr dirty="0"/>
          </a:p>
          <a:p>
            <a:pPr marL="0" marR="0" lvl="0" indent="0" algn="r" rtl="0">
              <a:spcBef>
                <a:spcPts val="0"/>
              </a:spcBef>
              <a:spcAft>
                <a:spcPts val="0"/>
              </a:spcAft>
              <a:buNone/>
            </a:pPr>
            <a:endParaRPr sz="6000" b="0" i="0" u="none" strike="noStrike" cap="none" dirty="0">
              <a:solidFill>
                <a:schemeClr val="dk1"/>
              </a:solidFill>
              <a:latin typeface="Arial"/>
              <a:ea typeface="Arial"/>
              <a:cs typeface="Arial"/>
              <a:sym typeface="Arial"/>
            </a:endParaRPr>
          </a:p>
        </p:txBody>
      </p:sp>
      <p:sp>
        <p:nvSpPr>
          <p:cNvPr id="57" name="Google Shape;57;p14"/>
          <p:cNvSpPr txBox="1"/>
          <p:nvPr/>
        </p:nvSpPr>
        <p:spPr>
          <a:xfrm>
            <a:off x="3415909" y="2841249"/>
            <a:ext cx="5314950"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dirty="0">
                <a:solidFill>
                  <a:schemeClr val="dk1"/>
                </a:solidFill>
                <a:latin typeface="Arial"/>
                <a:ea typeface="Arial"/>
                <a:cs typeface="Arial"/>
                <a:sym typeface="Arial"/>
              </a:rPr>
              <a:t>“Live, Love and Learn like Jesus”</a:t>
            </a:r>
            <a:endParaRPr dirty="0"/>
          </a:p>
          <a:p>
            <a:pPr marL="0" marR="0" lvl="0" indent="0" algn="ctr" rtl="0">
              <a:spcBef>
                <a:spcPts val="0"/>
              </a:spcBef>
              <a:spcAft>
                <a:spcPts val="0"/>
              </a:spcAft>
              <a:buNone/>
            </a:pPr>
            <a:endParaRPr sz="24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24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r>
              <a:rPr lang="en-US" sz="2400" b="0" i="0" u="none" strike="noStrike" cap="none" dirty="0">
                <a:solidFill>
                  <a:schemeClr val="dk1"/>
                </a:solidFill>
                <a:latin typeface="Arial"/>
                <a:ea typeface="Arial"/>
                <a:cs typeface="Arial"/>
                <a:sym typeface="Arial"/>
              </a:rPr>
              <a:t>‘Curiosity is the engine of achievement,’ Sir Ken Robinson </a:t>
            </a:r>
            <a:endParaRPr dirty="0"/>
          </a:p>
        </p:txBody>
      </p:sp>
      <p:sp>
        <p:nvSpPr>
          <p:cNvPr id="58" name="Google Shape;58;p14"/>
          <p:cNvSpPr txBox="1"/>
          <p:nvPr/>
        </p:nvSpPr>
        <p:spPr>
          <a:xfrm>
            <a:off x="323528" y="5466695"/>
            <a:ext cx="8208963"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dirty="0">
                <a:solidFill>
                  <a:schemeClr val="dk1"/>
                </a:solidFill>
                <a:latin typeface="Arial"/>
                <a:ea typeface="Arial"/>
                <a:cs typeface="Arial"/>
                <a:sym typeface="Arial"/>
              </a:rPr>
              <a:t>Our door is always open. Please see us if you have any worries or concerns or….good news! Miss Wilkinson, </a:t>
            </a:r>
            <a:r>
              <a:rPr lang="en-US" sz="1800" b="0" i="0" u="none" strike="noStrike" cap="none" dirty="0" err="1">
                <a:solidFill>
                  <a:schemeClr val="dk1"/>
                </a:solidFill>
                <a:latin typeface="Arial"/>
                <a:ea typeface="Arial"/>
                <a:cs typeface="Arial"/>
                <a:sym typeface="Arial"/>
              </a:rPr>
              <a:t>Mrs</a:t>
            </a:r>
            <a:r>
              <a:rPr lang="en-US" sz="1800" b="0" i="0" u="none" strike="noStrike" cap="none" dirty="0">
                <a:solidFill>
                  <a:schemeClr val="dk1"/>
                </a:solidFill>
                <a:latin typeface="Arial"/>
                <a:ea typeface="Arial"/>
                <a:cs typeface="Arial"/>
                <a:sym typeface="Arial"/>
              </a:rPr>
              <a:t> Valentine </a:t>
            </a:r>
            <a:r>
              <a:rPr lang="en-US" sz="1800" b="0" i="0" u="none" strike="noStrike" cap="none" dirty="0" err="1">
                <a:solidFill>
                  <a:schemeClr val="dk1"/>
                </a:solidFill>
                <a:latin typeface="Arial"/>
                <a:ea typeface="Arial"/>
                <a:cs typeface="Arial"/>
                <a:sym typeface="Arial"/>
              </a:rPr>
              <a:t>Mrs</a:t>
            </a:r>
            <a:r>
              <a:rPr lang="en-US" sz="1800" b="0" i="0" u="none" strike="noStrike" cap="none" dirty="0">
                <a:solidFill>
                  <a:schemeClr val="dk1"/>
                </a:solidFill>
                <a:latin typeface="Arial"/>
                <a:ea typeface="Arial"/>
                <a:cs typeface="Arial"/>
                <a:sym typeface="Arial"/>
              </a:rPr>
              <a:t> Walls.</a:t>
            </a:r>
            <a:endParaRPr dirty="0"/>
          </a:p>
          <a:p>
            <a:pPr marL="0" marR="0" lvl="0" indent="0" algn="l" rtl="0">
              <a:spcBef>
                <a:spcPts val="0"/>
              </a:spcBef>
              <a:spcAft>
                <a:spcPts val="0"/>
              </a:spcAft>
              <a:buNone/>
            </a:pPr>
            <a:r>
              <a:rPr lang="en-US" sz="1800" b="0" i="0" u="none" strike="noStrike" cap="none" dirty="0">
                <a:solidFill>
                  <a:schemeClr val="dk1"/>
                </a:solidFill>
                <a:latin typeface="Arial"/>
                <a:ea typeface="Arial"/>
                <a:cs typeface="Arial"/>
                <a:sym typeface="Arial"/>
              </a:rPr>
              <a:t>Also</a:t>
            </a:r>
            <a:r>
              <a:rPr lang="en-US" sz="1800" dirty="0">
                <a:solidFill>
                  <a:schemeClr val="dk1"/>
                </a:solidFill>
              </a:rPr>
              <a:t> a</a:t>
            </a:r>
            <a:r>
              <a:rPr lang="en-US" sz="1800" b="0" i="0" u="none" strike="noStrike" cap="none" dirty="0">
                <a:solidFill>
                  <a:schemeClr val="dk1"/>
                </a:solidFill>
                <a:latin typeface="Arial"/>
                <a:ea typeface="Arial"/>
                <a:cs typeface="Arial"/>
                <a:sym typeface="Arial"/>
              </a:rPr>
              <a:t>ny help is gratefully received – reading volunteers? </a:t>
            </a:r>
            <a:r>
              <a:rPr lang="en-US" sz="1800" dirty="0">
                <a:solidFill>
                  <a:schemeClr val="dk1"/>
                </a:solidFill>
              </a:rPr>
              <a:t>Please see me for a chat. </a:t>
            </a:r>
            <a:endParaRPr dirty="0"/>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4"/>
          <p:cNvSpPr txBox="1">
            <a:spLocks noGrp="1"/>
          </p:cNvSpPr>
          <p:nvPr>
            <p:ph type="title" idx="4294967295"/>
          </p:nvPr>
        </p:nvSpPr>
        <p:spPr>
          <a:xfrm>
            <a:off x="0" y="274638"/>
            <a:ext cx="8229600" cy="114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b="1">
                <a:solidFill>
                  <a:srgbClr val="006600"/>
                </a:solidFill>
                <a:latin typeface="Arial"/>
                <a:ea typeface="Arial"/>
                <a:cs typeface="Arial"/>
                <a:sym typeface="Arial"/>
              </a:rPr>
              <a:t>Writing</a:t>
            </a:r>
            <a:endParaRPr/>
          </a:p>
        </p:txBody>
      </p:sp>
      <p:sp>
        <p:nvSpPr>
          <p:cNvPr id="129" name="Google Shape;129;p24"/>
          <p:cNvSpPr txBox="1">
            <a:spLocks noGrp="1"/>
          </p:cNvSpPr>
          <p:nvPr>
            <p:ph type="body" idx="4294967295"/>
          </p:nvPr>
        </p:nvSpPr>
        <p:spPr>
          <a:xfrm>
            <a:off x="1727200" y="1052513"/>
            <a:ext cx="7416800" cy="5616575"/>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Creative, purposeful and fun!</a:t>
            </a:r>
            <a:endParaRPr/>
          </a:p>
          <a:p>
            <a:pPr marL="342900" marR="0" lvl="0" indent="-342900" algn="l" rtl="0">
              <a:lnSpc>
                <a:spcPct val="8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Read it back, check and edit. Use a yellow dictionary or dictionary/thesaurus </a:t>
            </a:r>
            <a:endParaRPr/>
          </a:p>
          <a:p>
            <a:pPr marL="342900" marR="0" lvl="0" indent="-342900" algn="l" rtl="0">
              <a:lnSpc>
                <a:spcPct val="8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Composition and structure – does it make sense? Use paragraphs to organise writing. Vary the sentence structure.</a:t>
            </a:r>
            <a:endParaRPr/>
          </a:p>
          <a:p>
            <a:pPr marL="342900" marR="0" lvl="0" indent="-342900" algn="l" rtl="0">
              <a:lnSpc>
                <a:spcPct val="8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Punctuate accurately, including speech marks and apostrophes.</a:t>
            </a:r>
            <a:endParaRPr/>
          </a:p>
          <a:p>
            <a:pPr marL="342900" marR="0" lvl="0" indent="-342900" algn="l" rtl="0">
              <a:lnSpc>
                <a:spcPct val="8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Show some stylistic devices, such as metaphors, similes and alliteration.</a:t>
            </a:r>
            <a:endParaRPr/>
          </a:p>
          <a:p>
            <a:pPr marL="342900" marR="0" lvl="0" indent="-342900" algn="l" rtl="0">
              <a:lnSpc>
                <a:spcPct val="8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Use a wide, varied and appropriate vocabulary. </a:t>
            </a:r>
            <a:endParaRPr/>
          </a:p>
          <a:p>
            <a:pPr marL="342900" marR="0" lvl="0" indent="-342900" algn="l" rtl="0">
              <a:lnSpc>
                <a:spcPct val="8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Write in a style appropriate to audience.</a:t>
            </a:r>
            <a:endParaRPr/>
          </a:p>
          <a:p>
            <a:pPr marL="342900" marR="0" lvl="0" indent="-342900" algn="l" rtl="0">
              <a:lnSpc>
                <a:spcPct val="8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Plan, edit and evaluate writing.</a:t>
            </a:r>
            <a:endParaRPr/>
          </a:p>
          <a:p>
            <a:pPr marL="342900" marR="0" lvl="0" indent="-342900" algn="l" rtl="0">
              <a:lnSpc>
                <a:spcPct val="8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Understand and apply spelling rules </a:t>
            </a:r>
            <a:endParaRPr/>
          </a:p>
          <a:p>
            <a:pPr marL="342900" marR="0" lvl="0" indent="-342900" algn="l" rtl="0">
              <a:lnSpc>
                <a:spcPct val="8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Join handwriting neatly </a:t>
            </a:r>
            <a:endParaRPr/>
          </a:p>
          <a:p>
            <a:pPr marL="342900" marR="0" lvl="0" indent="-190500" algn="l" rtl="0">
              <a:lnSpc>
                <a:spcPct val="80000"/>
              </a:lnSpc>
              <a:spcBef>
                <a:spcPts val="480"/>
              </a:spcBef>
              <a:spcAft>
                <a:spcPts val="0"/>
              </a:spcAft>
              <a:buClr>
                <a:srgbClr val="FFFF00"/>
              </a:buClr>
              <a:buSzPts val="2400"/>
              <a:buFont typeface="Arial"/>
              <a:buNone/>
            </a:pPr>
            <a:endParaRPr sz="2400" b="0" i="0" u="none" strike="noStrike" cap="none">
              <a:solidFill>
                <a:schemeClr val="dk1"/>
              </a:solidFill>
              <a:latin typeface="Arial"/>
              <a:ea typeface="Arial"/>
              <a:cs typeface="Arial"/>
              <a:sym typeface="Arial"/>
            </a:endParaRPr>
          </a:p>
          <a:p>
            <a:pPr marL="342900" marR="0" lvl="0" indent="-266700" algn="l" rtl="0">
              <a:lnSpc>
                <a:spcPct val="80000"/>
              </a:lnSpc>
              <a:spcBef>
                <a:spcPts val="240"/>
              </a:spcBef>
              <a:spcAft>
                <a:spcPts val="0"/>
              </a:spcAft>
              <a:buClr>
                <a:srgbClr val="FFFF00"/>
              </a:buClr>
              <a:buSzPts val="1200"/>
              <a:buFont typeface="Arial"/>
              <a:buNone/>
            </a:pPr>
            <a:endParaRPr sz="1200" b="0" i="0" u="none" strike="noStrike" cap="none">
              <a:solidFill>
                <a:srgbClr val="990099"/>
              </a:solidFill>
              <a:latin typeface="Comic Sans MS"/>
              <a:ea typeface="Comic Sans MS"/>
              <a:cs typeface="Comic Sans MS"/>
              <a:sym typeface="Comic Sans MS"/>
            </a:endParaRPr>
          </a:p>
        </p:txBody>
      </p:sp>
      <p:sp>
        <p:nvSpPr>
          <p:cNvPr id="130" name="Google Shape;130;p24"/>
          <p:cNvSpPr txBox="1"/>
          <p:nvPr/>
        </p:nvSpPr>
        <p:spPr>
          <a:xfrm>
            <a:off x="1727200" y="5445125"/>
            <a:ext cx="7416800" cy="5616575"/>
          </a:xfrm>
          <a:prstGeom prst="rect">
            <a:avLst/>
          </a:prstGeom>
          <a:noFill/>
          <a:ln>
            <a:noFill/>
          </a:ln>
        </p:spPr>
        <p:txBody>
          <a:bodyPr spcFirstLastPara="1" wrap="square" lIns="91425" tIns="45700" rIns="91425" bIns="45700" anchor="t" anchorCtr="0">
            <a:noAutofit/>
          </a:bodyPr>
          <a:lstStyle/>
          <a:p>
            <a:pPr marL="342900" marR="0" lvl="0" indent="-190500" algn="l" rtl="0">
              <a:lnSpc>
                <a:spcPct val="80000"/>
              </a:lnSpc>
              <a:spcBef>
                <a:spcPts val="0"/>
              </a:spcBef>
              <a:spcAft>
                <a:spcPts val="0"/>
              </a:spcAft>
              <a:buClr>
                <a:srgbClr val="FFFF00"/>
              </a:buClr>
              <a:buSzPts val="2400"/>
              <a:buFont typeface="Arial"/>
              <a:buNone/>
            </a:pPr>
            <a:endParaRPr sz="2400">
              <a:solidFill>
                <a:srgbClr val="990099"/>
              </a:solidFill>
              <a:latin typeface="Comic Sans MS"/>
              <a:ea typeface="Comic Sans MS"/>
              <a:cs typeface="Comic Sans MS"/>
              <a:sym typeface="Comic Sans MS"/>
            </a:endParaRPr>
          </a:p>
          <a:p>
            <a:pPr marL="342900" marR="0" lvl="0" indent="-190500" algn="l" rtl="0">
              <a:lnSpc>
                <a:spcPct val="80000"/>
              </a:lnSpc>
              <a:spcBef>
                <a:spcPts val="480"/>
              </a:spcBef>
              <a:spcAft>
                <a:spcPts val="0"/>
              </a:spcAft>
              <a:buClr>
                <a:srgbClr val="FFFF00"/>
              </a:buClr>
              <a:buSzPts val="2400"/>
              <a:buFont typeface="Arial"/>
              <a:buNone/>
            </a:pPr>
            <a:endParaRPr sz="2400">
              <a:solidFill>
                <a:srgbClr val="990099"/>
              </a:solidFill>
              <a:latin typeface="Comic Sans MS"/>
              <a:ea typeface="Comic Sans MS"/>
              <a:cs typeface="Comic Sans MS"/>
              <a:sym typeface="Comic Sans M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8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1476375" y="87829"/>
            <a:ext cx="7488113" cy="1315521"/>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solidFill>
                  <a:srgbClr val="990033"/>
                </a:solidFill>
              </a:rPr>
              <a:t>Maths</a:t>
            </a:r>
            <a:br>
              <a:rPr lang="en-US">
                <a:solidFill>
                  <a:srgbClr val="990033"/>
                </a:solidFill>
              </a:rPr>
            </a:br>
            <a:endParaRPr>
              <a:solidFill>
                <a:srgbClr val="990033"/>
              </a:solidFill>
            </a:endParaRPr>
          </a:p>
        </p:txBody>
      </p:sp>
      <p:sp>
        <p:nvSpPr>
          <p:cNvPr id="143" name="Google Shape;143;p26"/>
          <p:cNvSpPr txBox="1">
            <a:spLocks noGrp="1"/>
          </p:cNvSpPr>
          <p:nvPr>
            <p:ph idx="1"/>
          </p:nvPr>
        </p:nvSpPr>
        <p:spPr>
          <a:xfrm>
            <a:off x="179512" y="1087954"/>
            <a:ext cx="7889751" cy="5509696"/>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1200"/>
              <a:buFont typeface="Arial"/>
              <a:buNone/>
            </a:pPr>
            <a:r>
              <a:rPr lang="en-US" sz="1200" b="1" dirty="0">
                <a:solidFill>
                  <a:schemeClr val="dk1"/>
                </a:solidFill>
                <a:latin typeface="Arial"/>
                <a:ea typeface="Arial"/>
                <a:cs typeface="Arial"/>
                <a:sym typeface="Arial"/>
              </a:rPr>
              <a:t>We follow the NCETM small steps </a:t>
            </a:r>
            <a:r>
              <a:rPr lang="en-US" sz="1200" b="1" dirty="0" err="1">
                <a:solidFill>
                  <a:schemeClr val="dk1"/>
                </a:solidFill>
                <a:latin typeface="Arial"/>
                <a:ea typeface="Arial"/>
                <a:cs typeface="Arial"/>
                <a:sym typeface="Arial"/>
              </a:rPr>
              <a:t>programme</a:t>
            </a:r>
            <a:r>
              <a:rPr lang="en-US" sz="1200" b="1" dirty="0">
                <a:solidFill>
                  <a:schemeClr val="dk1"/>
                </a:solidFill>
                <a:latin typeface="Arial"/>
                <a:ea typeface="Arial"/>
                <a:cs typeface="Arial"/>
                <a:sym typeface="Arial"/>
              </a:rPr>
              <a:t>.</a:t>
            </a:r>
            <a:endParaRPr dirty="0"/>
          </a:p>
          <a:p>
            <a:pPr marL="342900" lvl="0" indent="-342900" algn="l" rtl="0">
              <a:lnSpc>
                <a:spcPct val="80000"/>
              </a:lnSpc>
              <a:spcBef>
                <a:spcPts val="240"/>
              </a:spcBef>
              <a:spcAft>
                <a:spcPts val="0"/>
              </a:spcAft>
              <a:buClr>
                <a:schemeClr val="dk1"/>
              </a:buClr>
              <a:buSzPts val="1200"/>
              <a:buFont typeface="Arial"/>
              <a:buNone/>
            </a:pPr>
            <a:endParaRPr lang="en-US" sz="1200" b="1" dirty="0">
              <a:solidFill>
                <a:schemeClr val="dk1"/>
              </a:solidFill>
              <a:latin typeface="Arial"/>
              <a:ea typeface="Arial"/>
              <a:cs typeface="Arial"/>
              <a:sym typeface="Arial"/>
            </a:endParaRPr>
          </a:p>
          <a:p>
            <a:pPr marL="342900" lvl="0" indent="-342900" algn="l" rtl="0">
              <a:lnSpc>
                <a:spcPct val="80000"/>
              </a:lnSpc>
              <a:spcBef>
                <a:spcPts val="240"/>
              </a:spcBef>
              <a:spcAft>
                <a:spcPts val="0"/>
              </a:spcAft>
              <a:buClr>
                <a:schemeClr val="dk1"/>
              </a:buClr>
              <a:buSzPts val="1200"/>
              <a:buFont typeface="Arial"/>
              <a:buNone/>
            </a:pPr>
            <a:r>
              <a:rPr lang="en-US" sz="1200" b="1" dirty="0">
                <a:solidFill>
                  <a:schemeClr val="dk1"/>
                </a:solidFill>
                <a:latin typeface="Arial"/>
                <a:ea typeface="Arial"/>
                <a:cs typeface="Arial"/>
                <a:sym typeface="Arial"/>
              </a:rPr>
              <a:t>A key focus in Year 5 is:</a:t>
            </a:r>
            <a:endParaRPr dirty="0"/>
          </a:p>
          <a:p>
            <a:pPr marL="342900" lvl="0" indent="-342900" algn="l" rtl="0">
              <a:lnSpc>
                <a:spcPct val="80000"/>
              </a:lnSpc>
              <a:spcBef>
                <a:spcPts val="240"/>
              </a:spcBef>
              <a:spcAft>
                <a:spcPts val="0"/>
              </a:spcAft>
              <a:buClr>
                <a:schemeClr val="dk1"/>
              </a:buClr>
              <a:buSzPts val="1200"/>
              <a:buFont typeface="Arial"/>
              <a:buNone/>
            </a:pPr>
            <a:r>
              <a:rPr lang="en-US" sz="1200" b="1" dirty="0" err="1">
                <a:solidFill>
                  <a:schemeClr val="dk1"/>
                </a:solidFill>
                <a:latin typeface="Arial"/>
                <a:ea typeface="Arial"/>
                <a:cs typeface="Arial"/>
                <a:sym typeface="Arial"/>
              </a:rPr>
              <a:t>Practise</a:t>
            </a:r>
            <a:r>
              <a:rPr lang="en-US" sz="1200" b="1" dirty="0">
                <a:solidFill>
                  <a:schemeClr val="dk1"/>
                </a:solidFill>
                <a:latin typeface="Arial"/>
                <a:ea typeface="Arial"/>
                <a:cs typeface="Arial"/>
                <a:sym typeface="Arial"/>
              </a:rPr>
              <a:t> the basics – play lots of dice games at home! </a:t>
            </a:r>
            <a:endParaRPr dirty="0"/>
          </a:p>
          <a:p>
            <a:pPr marL="342900" lvl="0" indent="-342900" algn="l" rtl="0">
              <a:lnSpc>
                <a:spcPct val="80000"/>
              </a:lnSpc>
              <a:spcBef>
                <a:spcPts val="240"/>
              </a:spcBef>
              <a:spcAft>
                <a:spcPts val="0"/>
              </a:spcAft>
              <a:buClr>
                <a:schemeClr val="dk1"/>
              </a:buClr>
              <a:buSzPts val="1200"/>
              <a:buFont typeface="Arial"/>
              <a:buNone/>
            </a:pPr>
            <a:endParaRPr lang="en-US" sz="1200" b="1" dirty="0">
              <a:solidFill>
                <a:schemeClr val="dk1"/>
              </a:solidFill>
              <a:latin typeface="Arial"/>
              <a:ea typeface="Arial"/>
              <a:cs typeface="Arial"/>
              <a:sym typeface="Arial"/>
            </a:endParaRPr>
          </a:p>
          <a:p>
            <a:pPr marL="342900" lvl="0" indent="-342900" algn="l" rtl="0">
              <a:lnSpc>
                <a:spcPct val="80000"/>
              </a:lnSpc>
              <a:spcBef>
                <a:spcPts val="240"/>
              </a:spcBef>
              <a:spcAft>
                <a:spcPts val="0"/>
              </a:spcAft>
              <a:buClr>
                <a:schemeClr val="dk1"/>
              </a:buClr>
              <a:buSzPts val="1200"/>
              <a:buFont typeface="Arial"/>
              <a:buNone/>
            </a:pPr>
            <a:r>
              <a:rPr lang="en-US" sz="1200" b="1" dirty="0">
                <a:solidFill>
                  <a:schemeClr val="dk1"/>
                </a:solidFill>
                <a:latin typeface="Arial"/>
                <a:ea typeface="Arial"/>
                <a:cs typeface="Arial"/>
                <a:sym typeface="Arial"/>
              </a:rPr>
              <a:t>Draw attention to </a:t>
            </a:r>
            <a:r>
              <a:rPr lang="en-US" sz="1200" b="1" dirty="0" err="1">
                <a:solidFill>
                  <a:schemeClr val="dk1"/>
                </a:solidFill>
                <a:latin typeface="Arial"/>
                <a:ea typeface="Arial"/>
                <a:cs typeface="Arial"/>
                <a:sym typeface="Arial"/>
              </a:rPr>
              <a:t>maths</a:t>
            </a:r>
            <a:r>
              <a:rPr lang="en-US" sz="1200" b="1" dirty="0">
                <a:solidFill>
                  <a:schemeClr val="dk1"/>
                </a:solidFill>
                <a:latin typeface="Arial"/>
                <a:ea typeface="Arial"/>
                <a:cs typeface="Arial"/>
                <a:sym typeface="Arial"/>
              </a:rPr>
              <a:t> in real life. Spot decimals in money at the petrol pumps, the SATNAV watching the </a:t>
            </a:r>
            <a:r>
              <a:rPr lang="en-US" sz="1200" b="1" dirty="0" err="1">
                <a:solidFill>
                  <a:schemeClr val="dk1"/>
                </a:solidFill>
                <a:latin typeface="Arial"/>
                <a:ea typeface="Arial"/>
                <a:cs typeface="Arial"/>
                <a:sym typeface="Arial"/>
              </a:rPr>
              <a:t>metres</a:t>
            </a:r>
            <a:r>
              <a:rPr lang="en-US" sz="1200" b="1" dirty="0">
                <a:solidFill>
                  <a:schemeClr val="dk1"/>
                </a:solidFill>
                <a:latin typeface="Arial"/>
                <a:ea typeface="Arial"/>
                <a:cs typeface="Arial"/>
                <a:sym typeface="Arial"/>
              </a:rPr>
              <a:t> and KM </a:t>
            </a:r>
            <a:endParaRPr dirty="0"/>
          </a:p>
          <a:p>
            <a:pPr marL="342900" lvl="0" indent="-342900" algn="l" rtl="0">
              <a:lnSpc>
                <a:spcPct val="80000"/>
              </a:lnSpc>
              <a:spcBef>
                <a:spcPts val="240"/>
              </a:spcBef>
              <a:spcAft>
                <a:spcPts val="0"/>
              </a:spcAft>
              <a:buClr>
                <a:srgbClr val="FFFF00"/>
              </a:buClr>
              <a:buSzPts val="1200"/>
              <a:buFont typeface="Arial"/>
              <a:buNone/>
            </a:pPr>
            <a:endParaRPr sz="1200" b="1" dirty="0">
              <a:solidFill>
                <a:schemeClr val="dk1"/>
              </a:solidFill>
              <a:latin typeface="Arial"/>
              <a:ea typeface="Arial"/>
              <a:cs typeface="Arial"/>
              <a:sym typeface="Arial"/>
            </a:endParaRPr>
          </a:p>
          <a:p>
            <a:pPr marL="342900" lvl="0" indent="-342900" algn="l" rtl="0">
              <a:lnSpc>
                <a:spcPct val="80000"/>
              </a:lnSpc>
              <a:spcBef>
                <a:spcPts val="240"/>
              </a:spcBef>
              <a:spcAft>
                <a:spcPts val="0"/>
              </a:spcAft>
              <a:buClr>
                <a:schemeClr val="dk1"/>
              </a:buClr>
              <a:buSzPts val="1200"/>
              <a:buFont typeface="Arial"/>
              <a:buNone/>
            </a:pPr>
            <a:r>
              <a:rPr lang="en-US" sz="1200" b="1" dirty="0">
                <a:solidFill>
                  <a:schemeClr val="dk1"/>
                </a:solidFill>
                <a:latin typeface="Arial"/>
                <a:ea typeface="Arial"/>
                <a:cs typeface="Arial"/>
                <a:sym typeface="Arial"/>
              </a:rPr>
              <a:t>Learning to solve problems logically: using trial and error and working systematically. </a:t>
            </a:r>
            <a:endParaRPr dirty="0"/>
          </a:p>
          <a:p>
            <a:pPr marL="342900" lvl="0" indent="-342900" algn="l" rtl="0">
              <a:lnSpc>
                <a:spcPct val="80000"/>
              </a:lnSpc>
              <a:spcBef>
                <a:spcPts val="240"/>
              </a:spcBef>
              <a:spcAft>
                <a:spcPts val="0"/>
              </a:spcAft>
              <a:buClr>
                <a:srgbClr val="FFFF00"/>
              </a:buClr>
              <a:buSzPts val="1200"/>
              <a:buFont typeface="Arial"/>
              <a:buNone/>
            </a:pPr>
            <a:endParaRPr sz="1200" b="1" dirty="0">
              <a:solidFill>
                <a:schemeClr val="dk1"/>
              </a:solidFill>
              <a:latin typeface="Arial"/>
              <a:ea typeface="Arial"/>
              <a:cs typeface="Arial"/>
              <a:sym typeface="Arial"/>
            </a:endParaRPr>
          </a:p>
          <a:p>
            <a:pPr marL="342900" lvl="0" indent="-342900" algn="l" rtl="0">
              <a:lnSpc>
                <a:spcPct val="80000"/>
              </a:lnSpc>
              <a:spcBef>
                <a:spcPts val="240"/>
              </a:spcBef>
              <a:spcAft>
                <a:spcPts val="0"/>
              </a:spcAft>
              <a:buClr>
                <a:schemeClr val="dk1"/>
              </a:buClr>
              <a:buSzPts val="1200"/>
              <a:buFont typeface="Arial"/>
              <a:buNone/>
            </a:pPr>
            <a:r>
              <a:rPr lang="en-US" sz="1200" b="1" dirty="0">
                <a:solidFill>
                  <a:schemeClr val="dk1"/>
                </a:solidFill>
                <a:latin typeface="Arial"/>
                <a:ea typeface="Arial"/>
                <a:cs typeface="Arial"/>
                <a:sym typeface="Arial"/>
              </a:rPr>
              <a:t>Children are taught to calculate + - / x mentally – using a variety of mental strategies.</a:t>
            </a:r>
            <a:endParaRPr dirty="0"/>
          </a:p>
          <a:p>
            <a:pPr marL="342900" lvl="0" indent="-342900" algn="l" rtl="0">
              <a:lnSpc>
                <a:spcPct val="80000"/>
              </a:lnSpc>
              <a:spcBef>
                <a:spcPts val="240"/>
              </a:spcBef>
              <a:spcAft>
                <a:spcPts val="0"/>
              </a:spcAft>
              <a:buClr>
                <a:srgbClr val="FFFF00"/>
              </a:buClr>
              <a:buSzPts val="1200"/>
              <a:buFont typeface="Arial"/>
              <a:buNone/>
            </a:pPr>
            <a:endParaRPr sz="1200" b="1" dirty="0">
              <a:solidFill>
                <a:schemeClr val="dk1"/>
              </a:solidFill>
              <a:latin typeface="Arial"/>
              <a:ea typeface="Arial"/>
              <a:cs typeface="Arial"/>
              <a:sym typeface="Arial"/>
            </a:endParaRPr>
          </a:p>
          <a:p>
            <a:pPr marL="342900" lvl="0" indent="-342900" algn="l" rtl="0">
              <a:lnSpc>
                <a:spcPct val="80000"/>
              </a:lnSpc>
              <a:spcBef>
                <a:spcPts val="240"/>
              </a:spcBef>
              <a:spcAft>
                <a:spcPts val="0"/>
              </a:spcAft>
              <a:buClr>
                <a:schemeClr val="dk1"/>
              </a:buClr>
              <a:buSzPts val="1200"/>
              <a:buFont typeface="Arial"/>
              <a:buNone/>
            </a:pPr>
            <a:r>
              <a:rPr lang="en-US" sz="1200" b="1" dirty="0">
                <a:solidFill>
                  <a:schemeClr val="dk1"/>
                </a:solidFill>
                <a:latin typeface="Arial"/>
                <a:ea typeface="Arial"/>
                <a:cs typeface="Arial"/>
                <a:sym typeface="Arial"/>
              </a:rPr>
              <a:t>Children learn and refine the most efficient column methods for + - x and they learn to divide using the bus stop/ short method </a:t>
            </a:r>
            <a:endParaRPr dirty="0"/>
          </a:p>
          <a:p>
            <a:pPr marL="342900" lvl="0" indent="-342900" algn="l" rtl="0">
              <a:lnSpc>
                <a:spcPct val="80000"/>
              </a:lnSpc>
              <a:spcBef>
                <a:spcPts val="240"/>
              </a:spcBef>
              <a:spcAft>
                <a:spcPts val="0"/>
              </a:spcAft>
              <a:buClr>
                <a:schemeClr val="dk1"/>
              </a:buClr>
              <a:buSzPts val="1200"/>
              <a:buFont typeface="Arial"/>
              <a:buChar char="•"/>
            </a:pPr>
            <a:r>
              <a:rPr lang="en-US" sz="1200" b="1" dirty="0">
                <a:solidFill>
                  <a:schemeClr val="dk1"/>
                </a:solidFill>
                <a:latin typeface="Arial"/>
                <a:ea typeface="Arial"/>
                <a:cs typeface="Arial"/>
                <a:sym typeface="Arial"/>
              </a:rPr>
              <a:t>Number and place value to a million including decimals and fractions 1-10  </a:t>
            </a:r>
            <a:endParaRPr dirty="0"/>
          </a:p>
          <a:p>
            <a:pPr marL="342900" lvl="0" indent="-342900" algn="l" rtl="0">
              <a:lnSpc>
                <a:spcPct val="80000"/>
              </a:lnSpc>
              <a:spcBef>
                <a:spcPts val="240"/>
              </a:spcBef>
              <a:spcAft>
                <a:spcPts val="0"/>
              </a:spcAft>
              <a:buClr>
                <a:schemeClr val="dk1"/>
              </a:buClr>
              <a:buSzPts val="1200"/>
              <a:buFont typeface="Arial"/>
              <a:buChar char="•"/>
            </a:pPr>
            <a:r>
              <a:rPr lang="en-US" sz="1200" b="1" dirty="0">
                <a:solidFill>
                  <a:schemeClr val="dk1"/>
                </a:solidFill>
                <a:latin typeface="Arial"/>
                <a:ea typeface="Arial"/>
                <a:cs typeface="Arial"/>
                <a:sym typeface="Arial"/>
              </a:rPr>
              <a:t>Calculations </a:t>
            </a:r>
            <a:endParaRPr dirty="0"/>
          </a:p>
          <a:p>
            <a:pPr marL="342900" lvl="0" indent="-342900" algn="l" rtl="0">
              <a:lnSpc>
                <a:spcPct val="80000"/>
              </a:lnSpc>
              <a:spcBef>
                <a:spcPts val="240"/>
              </a:spcBef>
              <a:spcAft>
                <a:spcPts val="0"/>
              </a:spcAft>
              <a:buClr>
                <a:schemeClr val="dk1"/>
              </a:buClr>
              <a:buSzPts val="1200"/>
              <a:buFont typeface="Arial"/>
              <a:buChar char="•"/>
            </a:pPr>
            <a:r>
              <a:rPr lang="en-US" sz="1200" b="1" dirty="0">
                <a:solidFill>
                  <a:schemeClr val="dk1"/>
                </a:solidFill>
                <a:latin typeface="Arial"/>
                <a:ea typeface="Arial"/>
                <a:cs typeface="Arial"/>
                <a:sym typeface="Arial"/>
              </a:rPr>
              <a:t>Fractions, decimals and percentages</a:t>
            </a:r>
            <a:endParaRPr dirty="0"/>
          </a:p>
          <a:p>
            <a:pPr marL="342900" lvl="0" indent="-342900" algn="l" rtl="0">
              <a:lnSpc>
                <a:spcPct val="80000"/>
              </a:lnSpc>
              <a:spcBef>
                <a:spcPts val="240"/>
              </a:spcBef>
              <a:spcAft>
                <a:spcPts val="0"/>
              </a:spcAft>
              <a:buClr>
                <a:schemeClr val="dk1"/>
              </a:buClr>
              <a:buSzPts val="1200"/>
              <a:buFont typeface="Arial"/>
              <a:buChar char="•"/>
            </a:pPr>
            <a:r>
              <a:rPr lang="en-US" sz="1200" b="1" dirty="0">
                <a:solidFill>
                  <a:schemeClr val="dk1"/>
                </a:solidFill>
                <a:latin typeface="Arial"/>
                <a:ea typeface="Arial"/>
                <a:cs typeface="Arial"/>
                <a:sym typeface="Arial"/>
              </a:rPr>
              <a:t>Measurement</a:t>
            </a:r>
            <a:endParaRPr dirty="0"/>
          </a:p>
          <a:p>
            <a:pPr marL="342900" lvl="0" indent="-342900" algn="l" rtl="0">
              <a:lnSpc>
                <a:spcPct val="80000"/>
              </a:lnSpc>
              <a:spcBef>
                <a:spcPts val="240"/>
              </a:spcBef>
              <a:spcAft>
                <a:spcPts val="0"/>
              </a:spcAft>
              <a:buClr>
                <a:schemeClr val="dk1"/>
              </a:buClr>
              <a:buSzPts val="1200"/>
              <a:buFont typeface="Arial"/>
              <a:buChar char="•"/>
            </a:pPr>
            <a:r>
              <a:rPr lang="en-US" sz="1200" b="1" dirty="0">
                <a:solidFill>
                  <a:schemeClr val="dk1"/>
                </a:solidFill>
                <a:latin typeface="Arial"/>
                <a:ea typeface="Arial"/>
                <a:cs typeface="Arial"/>
                <a:sym typeface="Arial"/>
              </a:rPr>
              <a:t>Geometry: properties of shape/position and direction</a:t>
            </a:r>
            <a:endParaRPr dirty="0"/>
          </a:p>
          <a:p>
            <a:pPr marL="342900" lvl="0" indent="-342900" algn="l" rtl="0">
              <a:lnSpc>
                <a:spcPct val="80000"/>
              </a:lnSpc>
              <a:spcBef>
                <a:spcPts val="240"/>
              </a:spcBef>
              <a:spcAft>
                <a:spcPts val="0"/>
              </a:spcAft>
              <a:buClr>
                <a:schemeClr val="dk1"/>
              </a:buClr>
              <a:buSzPts val="1200"/>
              <a:buFont typeface="Arial"/>
              <a:buChar char="•"/>
            </a:pPr>
            <a:r>
              <a:rPr lang="en-US" sz="1200" b="1" dirty="0">
                <a:solidFill>
                  <a:schemeClr val="dk1"/>
                </a:solidFill>
                <a:latin typeface="Arial"/>
                <a:ea typeface="Arial"/>
                <a:cs typeface="Arial"/>
                <a:sym typeface="Arial"/>
              </a:rPr>
              <a:t>Statistics </a:t>
            </a:r>
            <a:endParaRPr dirty="0"/>
          </a:p>
          <a:p>
            <a:pPr marL="342900" lvl="0" indent="-342900" algn="l" rtl="0">
              <a:lnSpc>
                <a:spcPct val="80000"/>
              </a:lnSpc>
              <a:spcBef>
                <a:spcPts val="280"/>
              </a:spcBef>
              <a:spcAft>
                <a:spcPts val="0"/>
              </a:spcAft>
              <a:buClr>
                <a:schemeClr val="dk1"/>
              </a:buClr>
              <a:buSzPts val="1400"/>
              <a:buFont typeface="Arial"/>
              <a:buChar char="•"/>
            </a:pPr>
            <a:r>
              <a:rPr lang="en-US" sz="1400" b="1" u="sng" dirty="0">
                <a:solidFill>
                  <a:schemeClr val="dk1"/>
                </a:solidFill>
                <a:latin typeface="Arial"/>
                <a:ea typeface="Arial"/>
                <a:cs typeface="Arial"/>
                <a:sym typeface="Arial"/>
              </a:rPr>
              <a:t>Mastery</a:t>
            </a:r>
            <a:endParaRPr dirty="0"/>
          </a:p>
          <a:p>
            <a:pPr marL="342900" lvl="0" indent="-342900" algn="l" rtl="0">
              <a:lnSpc>
                <a:spcPct val="80000"/>
              </a:lnSpc>
              <a:spcBef>
                <a:spcPts val="240"/>
              </a:spcBef>
              <a:spcAft>
                <a:spcPts val="0"/>
              </a:spcAft>
              <a:buClr>
                <a:schemeClr val="dk1"/>
              </a:buClr>
              <a:buSzPts val="1200"/>
              <a:buFont typeface="Arial"/>
              <a:buChar char="•"/>
            </a:pPr>
            <a:r>
              <a:rPr lang="en-US" sz="1200" b="1" dirty="0">
                <a:solidFill>
                  <a:schemeClr val="dk1"/>
                </a:solidFill>
                <a:latin typeface="Arial"/>
                <a:ea typeface="Arial"/>
                <a:cs typeface="Arial"/>
                <a:sym typeface="Arial"/>
              </a:rPr>
              <a:t>There is a drive towards mastery of </a:t>
            </a:r>
            <a:r>
              <a:rPr lang="en-US" sz="1200" b="1" dirty="0" err="1">
                <a:solidFill>
                  <a:schemeClr val="dk1"/>
                </a:solidFill>
                <a:latin typeface="Arial"/>
                <a:ea typeface="Arial"/>
                <a:cs typeface="Arial"/>
                <a:sym typeface="Arial"/>
              </a:rPr>
              <a:t>maths</a:t>
            </a:r>
            <a:r>
              <a:rPr lang="en-US" sz="1200" b="1" dirty="0">
                <a:solidFill>
                  <a:schemeClr val="dk1"/>
                </a:solidFill>
                <a:latin typeface="Arial"/>
                <a:ea typeface="Arial"/>
                <a:cs typeface="Arial"/>
                <a:sym typeface="Arial"/>
              </a:rPr>
              <a:t>, which means that children should develop a deeper understanding of each concept and be able to apply their knowledge to solve problems  before moving on. </a:t>
            </a:r>
            <a:endParaRPr dirty="0"/>
          </a:p>
          <a:p>
            <a:pPr marL="342900" lvl="0" indent="-342900" algn="l" rtl="0">
              <a:lnSpc>
                <a:spcPct val="80000"/>
              </a:lnSpc>
              <a:spcBef>
                <a:spcPts val="240"/>
              </a:spcBef>
              <a:spcAft>
                <a:spcPts val="0"/>
              </a:spcAft>
              <a:buClr>
                <a:schemeClr val="dk1"/>
              </a:buClr>
              <a:buSzPts val="1200"/>
              <a:buFont typeface="Arial"/>
              <a:buChar char="•"/>
            </a:pPr>
            <a:r>
              <a:rPr lang="en-US" sz="1200" b="1" dirty="0">
                <a:solidFill>
                  <a:schemeClr val="dk1"/>
                </a:solidFill>
                <a:latin typeface="Arial"/>
                <a:ea typeface="Arial"/>
                <a:cs typeface="Arial"/>
                <a:sym typeface="Arial"/>
              </a:rPr>
              <a:t>For example, once there is an understanding of numbers and place value to a million, apply this knowledge to statistics.</a:t>
            </a:r>
            <a:endParaRPr dirty="0"/>
          </a:p>
          <a:p>
            <a:pPr marL="342900" lvl="0" indent="-342900" algn="l" rtl="0">
              <a:lnSpc>
                <a:spcPct val="80000"/>
              </a:lnSpc>
              <a:spcBef>
                <a:spcPts val="240"/>
              </a:spcBef>
              <a:spcAft>
                <a:spcPts val="0"/>
              </a:spcAft>
              <a:buClr>
                <a:schemeClr val="dk1"/>
              </a:buClr>
              <a:buSzPts val="1200"/>
              <a:buFont typeface="Arial"/>
              <a:buChar char="•"/>
            </a:pPr>
            <a:r>
              <a:rPr lang="en-US" sz="1200" b="1" dirty="0">
                <a:solidFill>
                  <a:schemeClr val="dk1"/>
                </a:solidFill>
                <a:latin typeface="Arial"/>
                <a:ea typeface="Arial"/>
                <a:cs typeface="Arial"/>
                <a:sym typeface="Arial"/>
              </a:rPr>
              <a:t>e.g. interpret population data accurately </a:t>
            </a:r>
            <a:endParaRPr dirty="0"/>
          </a:p>
          <a:p>
            <a:pPr marL="342900" lvl="0" indent="-342900" algn="l" rtl="0">
              <a:lnSpc>
                <a:spcPct val="80000"/>
              </a:lnSpc>
              <a:spcBef>
                <a:spcPts val="240"/>
              </a:spcBef>
              <a:spcAft>
                <a:spcPts val="0"/>
              </a:spcAft>
              <a:buClr>
                <a:schemeClr val="dk1"/>
              </a:buClr>
              <a:buSzPts val="1200"/>
              <a:buFont typeface="Arial"/>
              <a:buChar char="•"/>
            </a:pPr>
            <a:r>
              <a:rPr lang="en-US" sz="1200" b="1" dirty="0">
                <a:solidFill>
                  <a:schemeClr val="dk1"/>
                </a:solidFill>
                <a:latin typeface="Arial"/>
                <a:ea typeface="Arial"/>
                <a:cs typeface="Arial"/>
                <a:sym typeface="Arial"/>
              </a:rPr>
              <a:t>e.g. Once understanding column addition, can they estimate an answer and use rounding to check the answer? Or solve a word problem. </a:t>
            </a:r>
            <a:endParaRPr dirty="0"/>
          </a:p>
          <a:p>
            <a:pPr marL="342900" lvl="0" indent="-342900" algn="l" rtl="0">
              <a:lnSpc>
                <a:spcPct val="80000"/>
              </a:lnSpc>
              <a:spcBef>
                <a:spcPts val="240"/>
              </a:spcBef>
              <a:spcAft>
                <a:spcPts val="0"/>
              </a:spcAft>
              <a:buClr>
                <a:schemeClr val="dk1"/>
              </a:buClr>
              <a:buSzPts val="1200"/>
              <a:buFont typeface="Arial"/>
              <a:buChar char="•"/>
            </a:pPr>
            <a:r>
              <a:rPr lang="en-US" sz="1200" b="1" dirty="0">
                <a:solidFill>
                  <a:schemeClr val="dk1"/>
                </a:solidFill>
                <a:latin typeface="Arial"/>
                <a:ea typeface="Arial"/>
                <a:cs typeface="Arial"/>
                <a:sym typeface="Arial"/>
              </a:rPr>
              <a:t>Or can they use subtraction to check an addition s</a:t>
            </a:r>
            <a:endParaRPr sz="1200" b="1" dirty="0">
              <a:solidFill>
                <a:schemeClr val="dk1"/>
              </a:solidFill>
              <a:latin typeface="Arial"/>
              <a:ea typeface="Arial"/>
              <a:cs typeface="Arial"/>
              <a:sym typeface="Arial"/>
            </a:endParaRPr>
          </a:p>
          <a:p>
            <a:pPr marL="342900" lvl="0" indent="-254000" algn="l" rtl="0">
              <a:lnSpc>
                <a:spcPct val="80000"/>
              </a:lnSpc>
              <a:spcBef>
                <a:spcPts val="280"/>
              </a:spcBef>
              <a:spcAft>
                <a:spcPts val="0"/>
              </a:spcAft>
              <a:buClr>
                <a:srgbClr val="FFFF00"/>
              </a:buClr>
              <a:buSzPts val="1400"/>
              <a:buFont typeface="Arial"/>
              <a:buNone/>
            </a:pPr>
            <a:endParaRPr sz="1400" dirty="0">
              <a:solidFill>
                <a:schemeClr val="dk1"/>
              </a:solidFill>
              <a:latin typeface="Comic Sans MS"/>
              <a:ea typeface="Comic Sans MS"/>
              <a:cs typeface="Comic Sans MS"/>
              <a:sym typeface="Comic Sans MS"/>
            </a:endParaRPr>
          </a:p>
          <a:p>
            <a:pPr marL="342900" lvl="0" indent="-254000" algn="l" rtl="0">
              <a:lnSpc>
                <a:spcPct val="80000"/>
              </a:lnSpc>
              <a:spcBef>
                <a:spcPts val="280"/>
              </a:spcBef>
              <a:spcAft>
                <a:spcPts val="0"/>
              </a:spcAft>
              <a:buClr>
                <a:srgbClr val="FFFF00"/>
              </a:buClr>
              <a:buSzPts val="1400"/>
              <a:buFont typeface="Arial"/>
              <a:buNone/>
            </a:pPr>
            <a:endParaRPr sz="1400" dirty="0">
              <a:solidFill>
                <a:schemeClr val="dk1"/>
              </a:solidFill>
              <a:latin typeface="Comic Sans MS"/>
              <a:ea typeface="Comic Sans MS"/>
              <a:cs typeface="Comic Sans MS"/>
              <a:sym typeface="Comic Sans MS"/>
            </a:endParaRPr>
          </a:p>
        </p:txBody>
      </p:sp>
      <p:sp>
        <p:nvSpPr>
          <p:cNvPr id="144" name="Google Shape;144;p26"/>
          <p:cNvSpPr txBox="1"/>
          <p:nvPr/>
        </p:nvSpPr>
        <p:spPr>
          <a:xfrm>
            <a:off x="3491880" y="1403350"/>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45" name="Google Shape;145;p26"/>
          <p:cNvPicPr preferRelativeResize="0"/>
          <p:nvPr/>
        </p:nvPicPr>
        <p:blipFill rotWithShape="1">
          <a:blip r:embed="rId3">
            <a:alphaModFix/>
          </a:blip>
          <a:srcRect/>
          <a:stretch/>
        </p:blipFill>
        <p:spPr>
          <a:xfrm>
            <a:off x="1476375" y="87829"/>
            <a:ext cx="2943225" cy="1000125"/>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80"/>
                                        <p:tgtEl>
                                          <p:spTgt spid="142"/>
                                        </p:tgtEl>
                                      </p:cBhvr>
                                    </p:animEffect>
                                  </p:childTnLst>
                                </p:cTn>
                              </p:par>
                            </p:childTnLst>
                          </p:cTn>
                        </p:par>
                        <p:par>
                          <p:cTn id="8" fill="hold">
                            <p:stCondLst>
                              <p:cond delay="80"/>
                            </p:stCondLst>
                            <p:childTnLst>
                              <p:par>
                                <p:cTn id="9" presetID="2" presetClass="entr" presetSubtype="4" fill="hold" nodeType="afterEffect">
                                  <p:stCondLst>
                                    <p:cond delay="0"/>
                                  </p:stCondLst>
                                  <p:childTnLst>
                                    <p:set>
                                      <p:cBhvr>
                                        <p:cTn id="10" dur="1" fill="hold">
                                          <p:stCondLst>
                                            <p:cond delay="0"/>
                                          </p:stCondLst>
                                        </p:cTn>
                                        <p:tgtEl>
                                          <p:spTgt spid="143">
                                            <p:txEl>
                                              <p:pRg st="0" end="0"/>
                                            </p:txEl>
                                          </p:spTgt>
                                        </p:tgtEl>
                                        <p:attrNameLst>
                                          <p:attrName>style.visibility</p:attrName>
                                        </p:attrNameLst>
                                      </p:cBhvr>
                                      <p:to>
                                        <p:strVal val="visible"/>
                                      </p:to>
                                    </p:set>
                                    <p:anim calcmode="lin" valueType="num">
                                      <p:cBhvr additive="base">
                                        <p:cTn id="11" dur="500"/>
                                        <p:tgtEl>
                                          <p:spTgt spid="143">
                                            <p:txEl>
                                              <p:pRg st="0" end="0"/>
                                            </p:txEl>
                                          </p:spTgt>
                                        </p:tgtEl>
                                        <p:attrNameLst>
                                          <p:attrName>ppt_y</p:attrName>
                                        </p:attrNameLst>
                                      </p:cBhvr>
                                      <p:tavLst>
                                        <p:tav tm="0">
                                          <p:val>
                                            <p:strVal val="#ppt_y+1"/>
                                          </p:val>
                                        </p:tav>
                                        <p:tav tm="100000">
                                          <p:val>
                                            <p:strVal val="#ppt_y"/>
                                          </p:val>
                                        </p:tav>
                                      </p:tavLst>
                                    </p:anim>
                                  </p:childTnLst>
                                </p:cTn>
                              </p:par>
                            </p:childTnLst>
                          </p:cTn>
                        </p:par>
                        <p:par>
                          <p:cTn id="12" fill="hold">
                            <p:stCondLst>
                              <p:cond delay="580"/>
                            </p:stCondLst>
                            <p:childTnLst>
                              <p:par>
                                <p:cTn id="13" presetID="2" presetClass="entr" presetSubtype="4" fill="hold" nodeType="afterEffect">
                                  <p:stCondLst>
                                    <p:cond delay="0"/>
                                  </p:stCondLst>
                                  <p:childTnLst>
                                    <p:set>
                                      <p:cBhvr>
                                        <p:cTn id="14" dur="1" fill="hold">
                                          <p:stCondLst>
                                            <p:cond delay="0"/>
                                          </p:stCondLst>
                                        </p:cTn>
                                        <p:tgtEl>
                                          <p:spTgt spid="143">
                                            <p:txEl>
                                              <p:pRg st="2" end="2"/>
                                            </p:txEl>
                                          </p:spTgt>
                                        </p:tgtEl>
                                        <p:attrNameLst>
                                          <p:attrName>style.visibility</p:attrName>
                                        </p:attrNameLst>
                                      </p:cBhvr>
                                      <p:to>
                                        <p:strVal val="visible"/>
                                      </p:to>
                                    </p:set>
                                    <p:anim calcmode="lin" valueType="num">
                                      <p:cBhvr additive="base">
                                        <p:cTn id="15" dur="500"/>
                                        <p:tgtEl>
                                          <p:spTgt spid="14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80"/>
                            </p:stCondLst>
                            <p:childTnLst>
                              <p:par>
                                <p:cTn id="17" presetID="2" presetClass="entr" presetSubtype="4" fill="hold" nodeType="afterEffect">
                                  <p:stCondLst>
                                    <p:cond delay="0"/>
                                  </p:stCondLst>
                                  <p:childTnLst>
                                    <p:set>
                                      <p:cBhvr>
                                        <p:cTn id="18" dur="1" fill="hold">
                                          <p:stCondLst>
                                            <p:cond delay="0"/>
                                          </p:stCondLst>
                                        </p:cTn>
                                        <p:tgtEl>
                                          <p:spTgt spid="143">
                                            <p:txEl>
                                              <p:pRg st="3" end="3"/>
                                            </p:txEl>
                                          </p:spTgt>
                                        </p:tgtEl>
                                        <p:attrNameLst>
                                          <p:attrName>style.visibility</p:attrName>
                                        </p:attrNameLst>
                                      </p:cBhvr>
                                      <p:to>
                                        <p:strVal val="visible"/>
                                      </p:to>
                                    </p:set>
                                    <p:anim calcmode="lin" valueType="num">
                                      <p:cBhvr additive="base">
                                        <p:cTn id="19" dur="500"/>
                                        <p:tgtEl>
                                          <p:spTgt spid="143">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80"/>
                            </p:stCondLst>
                            <p:childTnLst>
                              <p:par>
                                <p:cTn id="21" presetID="2" presetClass="entr" presetSubtype="4" fill="hold" nodeType="afterEffect">
                                  <p:stCondLst>
                                    <p:cond delay="0"/>
                                  </p:stCondLst>
                                  <p:childTnLst>
                                    <p:set>
                                      <p:cBhvr>
                                        <p:cTn id="22" dur="1" fill="hold">
                                          <p:stCondLst>
                                            <p:cond delay="0"/>
                                          </p:stCondLst>
                                        </p:cTn>
                                        <p:tgtEl>
                                          <p:spTgt spid="143">
                                            <p:txEl>
                                              <p:pRg st="5" end="5"/>
                                            </p:txEl>
                                          </p:spTgt>
                                        </p:tgtEl>
                                        <p:attrNameLst>
                                          <p:attrName>style.visibility</p:attrName>
                                        </p:attrNameLst>
                                      </p:cBhvr>
                                      <p:to>
                                        <p:strVal val="visible"/>
                                      </p:to>
                                    </p:set>
                                    <p:anim calcmode="lin" valueType="num">
                                      <p:cBhvr additive="base">
                                        <p:cTn id="23" dur="500"/>
                                        <p:tgtEl>
                                          <p:spTgt spid="143">
                                            <p:txEl>
                                              <p:pRg st="5" end="5"/>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80"/>
                            </p:stCondLst>
                            <p:childTnLst>
                              <p:par>
                                <p:cTn id="25" presetID="2" presetClass="entr" presetSubtype="4" fill="hold" nodeType="afterEffect">
                                  <p:stCondLst>
                                    <p:cond delay="0"/>
                                  </p:stCondLst>
                                  <p:childTnLst>
                                    <p:set>
                                      <p:cBhvr>
                                        <p:cTn id="26" dur="1" fill="hold">
                                          <p:stCondLst>
                                            <p:cond delay="0"/>
                                          </p:stCondLst>
                                        </p:cTn>
                                        <p:tgtEl>
                                          <p:spTgt spid="143">
                                            <p:txEl>
                                              <p:pRg st="7" end="7"/>
                                            </p:txEl>
                                          </p:spTgt>
                                        </p:tgtEl>
                                        <p:attrNameLst>
                                          <p:attrName>style.visibility</p:attrName>
                                        </p:attrNameLst>
                                      </p:cBhvr>
                                      <p:to>
                                        <p:strVal val="visible"/>
                                      </p:to>
                                    </p:set>
                                    <p:anim calcmode="lin" valueType="num">
                                      <p:cBhvr additive="base">
                                        <p:cTn id="27" dur="500"/>
                                        <p:tgtEl>
                                          <p:spTgt spid="143">
                                            <p:txEl>
                                              <p:pRg st="7" end="7"/>
                                            </p:txEl>
                                          </p:spTgt>
                                        </p:tgtEl>
                                        <p:attrNameLst>
                                          <p:attrName>ppt_y</p:attrName>
                                        </p:attrNameLst>
                                      </p:cBhvr>
                                      <p:tavLst>
                                        <p:tav tm="0">
                                          <p:val>
                                            <p:strVal val="#ppt_y+1"/>
                                          </p:val>
                                        </p:tav>
                                        <p:tav tm="100000">
                                          <p:val>
                                            <p:strVal val="#ppt_y"/>
                                          </p:val>
                                        </p:tav>
                                      </p:tavLst>
                                    </p:anim>
                                  </p:childTnLst>
                                </p:cTn>
                              </p:par>
                            </p:childTnLst>
                          </p:cTn>
                        </p:par>
                        <p:par>
                          <p:cTn id="28" fill="hold">
                            <p:stCondLst>
                              <p:cond delay="2580"/>
                            </p:stCondLst>
                            <p:childTnLst>
                              <p:par>
                                <p:cTn id="29" presetID="2" presetClass="entr" presetSubtype="4" fill="hold" nodeType="afterEffect">
                                  <p:stCondLst>
                                    <p:cond delay="0"/>
                                  </p:stCondLst>
                                  <p:childTnLst>
                                    <p:set>
                                      <p:cBhvr>
                                        <p:cTn id="30" dur="1" fill="hold">
                                          <p:stCondLst>
                                            <p:cond delay="0"/>
                                          </p:stCondLst>
                                        </p:cTn>
                                        <p:tgtEl>
                                          <p:spTgt spid="143">
                                            <p:txEl>
                                              <p:pRg st="9" end="9"/>
                                            </p:txEl>
                                          </p:spTgt>
                                        </p:tgtEl>
                                        <p:attrNameLst>
                                          <p:attrName>style.visibility</p:attrName>
                                        </p:attrNameLst>
                                      </p:cBhvr>
                                      <p:to>
                                        <p:strVal val="visible"/>
                                      </p:to>
                                    </p:set>
                                    <p:anim calcmode="lin" valueType="num">
                                      <p:cBhvr additive="base">
                                        <p:cTn id="31" dur="500"/>
                                        <p:tgtEl>
                                          <p:spTgt spid="143">
                                            <p:txEl>
                                              <p:pRg st="9" end="9"/>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80"/>
                            </p:stCondLst>
                            <p:childTnLst>
                              <p:par>
                                <p:cTn id="33" presetID="2" presetClass="entr" presetSubtype="4" fill="hold" nodeType="afterEffect">
                                  <p:stCondLst>
                                    <p:cond delay="0"/>
                                  </p:stCondLst>
                                  <p:childTnLst>
                                    <p:set>
                                      <p:cBhvr>
                                        <p:cTn id="34" dur="1" fill="hold">
                                          <p:stCondLst>
                                            <p:cond delay="0"/>
                                          </p:stCondLst>
                                        </p:cTn>
                                        <p:tgtEl>
                                          <p:spTgt spid="143">
                                            <p:txEl>
                                              <p:pRg st="11" end="11"/>
                                            </p:txEl>
                                          </p:spTgt>
                                        </p:tgtEl>
                                        <p:attrNameLst>
                                          <p:attrName>style.visibility</p:attrName>
                                        </p:attrNameLst>
                                      </p:cBhvr>
                                      <p:to>
                                        <p:strVal val="visible"/>
                                      </p:to>
                                    </p:set>
                                    <p:anim calcmode="lin" valueType="num">
                                      <p:cBhvr additive="base">
                                        <p:cTn id="35" dur="500"/>
                                        <p:tgtEl>
                                          <p:spTgt spid="143">
                                            <p:txEl>
                                              <p:pRg st="11" end="11"/>
                                            </p:txEl>
                                          </p:spTgt>
                                        </p:tgtEl>
                                        <p:attrNameLst>
                                          <p:attrName>ppt_y</p:attrName>
                                        </p:attrNameLst>
                                      </p:cBhvr>
                                      <p:tavLst>
                                        <p:tav tm="0">
                                          <p:val>
                                            <p:strVal val="#ppt_y+1"/>
                                          </p:val>
                                        </p:tav>
                                        <p:tav tm="100000">
                                          <p:val>
                                            <p:strVal val="#ppt_y"/>
                                          </p:val>
                                        </p:tav>
                                      </p:tavLst>
                                    </p:anim>
                                  </p:childTnLst>
                                </p:cTn>
                              </p:par>
                            </p:childTnLst>
                          </p:cTn>
                        </p:par>
                        <p:par>
                          <p:cTn id="36" fill="hold">
                            <p:stCondLst>
                              <p:cond delay="3580"/>
                            </p:stCondLst>
                            <p:childTnLst>
                              <p:par>
                                <p:cTn id="37" presetID="2" presetClass="entr" presetSubtype="4" fill="hold" nodeType="afterEffect">
                                  <p:stCondLst>
                                    <p:cond delay="0"/>
                                  </p:stCondLst>
                                  <p:childTnLst>
                                    <p:set>
                                      <p:cBhvr>
                                        <p:cTn id="38" dur="1" fill="hold">
                                          <p:stCondLst>
                                            <p:cond delay="0"/>
                                          </p:stCondLst>
                                        </p:cTn>
                                        <p:tgtEl>
                                          <p:spTgt spid="143">
                                            <p:txEl>
                                              <p:pRg st="12" end="12"/>
                                            </p:txEl>
                                          </p:spTgt>
                                        </p:tgtEl>
                                        <p:attrNameLst>
                                          <p:attrName>style.visibility</p:attrName>
                                        </p:attrNameLst>
                                      </p:cBhvr>
                                      <p:to>
                                        <p:strVal val="visible"/>
                                      </p:to>
                                    </p:set>
                                    <p:anim calcmode="lin" valueType="num">
                                      <p:cBhvr additive="base">
                                        <p:cTn id="39" dur="500"/>
                                        <p:tgtEl>
                                          <p:spTgt spid="143">
                                            <p:txEl>
                                              <p:pRg st="12" end="12"/>
                                            </p:txEl>
                                          </p:spTgt>
                                        </p:tgtEl>
                                        <p:attrNameLst>
                                          <p:attrName>ppt_y</p:attrName>
                                        </p:attrNameLst>
                                      </p:cBhvr>
                                      <p:tavLst>
                                        <p:tav tm="0">
                                          <p:val>
                                            <p:strVal val="#ppt_y+1"/>
                                          </p:val>
                                        </p:tav>
                                        <p:tav tm="100000">
                                          <p:val>
                                            <p:strVal val="#ppt_y"/>
                                          </p:val>
                                        </p:tav>
                                      </p:tavLst>
                                    </p:anim>
                                  </p:childTnLst>
                                </p:cTn>
                              </p:par>
                            </p:childTnLst>
                          </p:cTn>
                        </p:par>
                        <p:par>
                          <p:cTn id="40" fill="hold">
                            <p:stCondLst>
                              <p:cond delay="4080"/>
                            </p:stCondLst>
                            <p:childTnLst>
                              <p:par>
                                <p:cTn id="41" presetID="2" presetClass="entr" presetSubtype="4" fill="hold" nodeType="afterEffect">
                                  <p:stCondLst>
                                    <p:cond delay="0"/>
                                  </p:stCondLst>
                                  <p:childTnLst>
                                    <p:set>
                                      <p:cBhvr>
                                        <p:cTn id="42" dur="1" fill="hold">
                                          <p:stCondLst>
                                            <p:cond delay="0"/>
                                          </p:stCondLst>
                                        </p:cTn>
                                        <p:tgtEl>
                                          <p:spTgt spid="143">
                                            <p:txEl>
                                              <p:pRg st="13" end="13"/>
                                            </p:txEl>
                                          </p:spTgt>
                                        </p:tgtEl>
                                        <p:attrNameLst>
                                          <p:attrName>style.visibility</p:attrName>
                                        </p:attrNameLst>
                                      </p:cBhvr>
                                      <p:to>
                                        <p:strVal val="visible"/>
                                      </p:to>
                                    </p:set>
                                    <p:anim calcmode="lin" valueType="num">
                                      <p:cBhvr additive="base">
                                        <p:cTn id="43" dur="500"/>
                                        <p:tgtEl>
                                          <p:spTgt spid="143">
                                            <p:txEl>
                                              <p:pRg st="13" end="13"/>
                                            </p:txEl>
                                          </p:spTgt>
                                        </p:tgtEl>
                                        <p:attrNameLst>
                                          <p:attrName>ppt_y</p:attrName>
                                        </p:attrNameLst>
                                      </p:cBhvr>
                                      <p:tavLst>
                                        <p:tav tm="0">
                                          <p:val>
                                            <p:strVal val="#ppt_y+1"/>
                                          </p:val>
                                        </p:tav>
                                        <p:tav tm="100000">
                                          <p:val>
                                            <p:strVal val="#ppt_y"/>
                                          </p:val>
                                        </p:tav>
                                      </p:tavLst>
                                    </p:anim>
                                  </p:childTnLst>
                                </p:cTn>
                              </p:par>
                            </p:childTnLst>
                          </p:cTn>
                        </p:par>
                        <p:par>
                          <p:cTn id="44" fill="hold">
                            <p:stCondLst>
                              <p:cond delay="4580"/>
                            </p:stCondLst>
                            <p:childTnLst>
                              <p:par>
                                <p:cTn id="45" presetID="2" presetClass="entr" presetSubtype="4" fill="hold" nodeType="afterEffect">
                                  <p:stCondLst>
                                    <p:cond delay="0"/>
                                  </p:stCondLst>
                                  <p:childTnLst>
                                    <p:set>
                                      <p:cBhvr>
                                        <p:cTn id="46" dur="1" fill="hold">
                                          <p:stCondLst>
                                            <p:cond delay="0"/>
                                          </p:stCondLst>
                                        </p:cTn>
                                        <p:tgtEl>
                                          <p:spTgt spid="143">
                                            <p:txEl>
                                              <p:pRg st="14" end="14"/>
                                            </p:txEl>
                                          </p:spTgt>
                                        </p:tgtEl>
                                        <p:attrNameLst>
                                          <p:attrName>style.visibility</p:attrName>
                                        </p:attrNameLst>
                                      </p:cBhvr>
                                      <p:to>
                                        <p:strVal val="visible"/>
                                      </p:to>
                                    </p:set>
                                    <p:anim calcmode="lin" valueType="num">
                                      <p:cBhvr additive="base">
                                        <p:cTn id="47" dur="500"/>
                                        <p:tgtEl>
                                          <p:spTgt spid="143">
                                            <p:txEl>
                                              <p:pRg st="14" end="14"/>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80"/>
                            </p:stCondLst>
                            <p:childTnLst>
                              <p:par>
                                <p:cTn id="49" presetID="2" presetClass="entr" presetSubtype="4" fill="hold" nodeType="afterEffect">
                                  <p:stCondLst>
                                    <p:cond delay="0"/>
                                  </p:stCondLst>
                                  <p:childTnLst>
                                    <p:set>
                                      <p:cBhvr>
                                        <p:cTn id="50" dur="1" fill="hold">
                                          <p:stCondLst>
                                            <p:cond delay="0"/>
                                          </p:stCondLst>
                                        </p:cTn>
                                        <p:tgtEl>
                                          <p:spTgt spid="143">
                                            <p:txEl>
                                              <p:pRg st="15" end="15"/>
                                            </p:txEl>
                                          </p:spTgt>
                                        </p:tgtEl>
                                        <p:attrNameLst>
                                          <p:attrName>style.visibility</p:attrName>
                                        </p:attrNameLst>
                                      </p:cBhvr>
                                      <p:to>
                                        <p:strVal val="visible"/>
                                      </p:to>
                                    </p:set>
                                    <p:anim calcmode="lin" valueType="num">
                                      <p:cBhvr additive="base">
                                        <p:cTn id="51" dur="500"/>
                                        <p:tgtEl>
                                          <p:spTgt spid="143">
                                            <p:txEl>
                                              <p:pRg st="15" end="15"/>
                                            </p:txEl>
                                          </p:spTgt>
                                        </p:tgtEl>
                                        <p:attrNameLst>
                                          <p:attrName>ppt_y</p:attrName>
                                        </p:attrNameLst>
                                      </p:cBhvr>
                                      <p:tavLst>
                                        <p:tav tm="0">
                                          <p:val>
                                            <p:strVal val="#ppt_y+1"/>
                                          </p:val>
                                        </p:tav>
                                        <p:tav tm="100000">
                                          <p:val>
                                            <p:strVal val="#ppt_y"/>
                                          </p:val>
                                        </p:tav>
                                      </p:tavLst>
                                    </p:anim>
                                  </p:childTnLst>
                                </p:cTn>
                              </p:par>
                            </p:childTnLst>
                          </p:cTn>
                        </p:par>
                        <p:par>
                          <p:cTn id="52" fill="hold">
                            <p:stCondLst>
                              <p:cond delay="5580"/>
                            </p:stCondLst>
                            <p:childTnLst>
                              <p:par>
                                <p:cTn id="53" presetID="2" presetClass="entr" presetSubtype="4" fill="hold" nodeType="afterEffect">
                                  <p:stCondLst>
                                    <p:cond delay="0"/>
                                  </p:stCondLst>
                                  <p:childTnLst>
                                    <p:set>
                                      <p:cBhvr>
                                        <p:cTn id="54" dur="1" fill="hold">
                                          <p:stCondLst>
                                            <p:cond delay="0"/>
                                          </p:stCondLst>
                                        </p:cTn>
                                        <p:tgtEl>
                                          <p:spTgt spid="143">
                                            <p:txEl>
                                              <p:pRg st="16" end="16"/>
                                            </p:txEl>
                                          </p:spTgt>
                                        </p:tgtEl>
                                        <p:attrNameLst>
                                          <p:attrName>style.visibility</p:attrName>
                                        </p:attrNameLst>
                                      </p:cBhvr>
                                      <p:to>
                                        <p:strVal val="visible"/>
                                      </p:to>
                                    </p:set>
                                    <p:anim calcmode="lin" valueType="num">
                                      <p:cBhvr additive="base">
                                        <p:cTn id="55" dur="500"/>
                                        <p:tgtEl>
                                          <p:spTgt spid="143">
                                            <p:txEl>
                                              <p:pRg st="16" end="16"/>
                                            </p:txEl>
                                          </p:spTgt>
                                        </p:tgtEl>
                                        <p:attrNameLst>
                                          <p:attrName>ppt_y</p:attrName>
                                        </p:attrNameLst>
                                      </p:cBhvr>
                                      <p:tavLst>
                                        <p:tav tm="0">
                                          <p:val>
                                            <p:strVal val="#ppt_y+1"/>
                                          </p:val>
                                        </p:tav>
                                        <p:tav tm="100000">
                                          <p:val>
                                            <p:strVal val="#ppt_y"/>
                                          </p:val>
                                        </p:tav>
                                      </p:tavLst>
                                    </p:anim>
                                  </p:childTnLst>
                                </p:cTn>
                              </p:par>
                            </p:childTnLst>
                          </p:cTn>
                        </p:par>
                        <p:par>
                          <p:cTn id="56" fill="hold">
                            <p:stCondLst>
                              <p:cond delay="6080"/>
                            </p:stCondLst>
                            <p:childTnLst>
                              <p:par>
                                <p:cTn id="57" presetID="2" presetClass="entr" presetSubtype="4" fill="hold" nodeType="afterEffect">
                                  <p:stCondLst>
                                    <p:cond delay="0"/>
                                  </p:stCondLst>
                                  <p:childTnLst>
                                    <p:set>
                                      <p:cBhvr>
                                        <p:cTn id="58" dur="1" fill="hold">
                                          <p:stCondLst>
                                            <p:cond delay="0"/>
                                          </p:stCondLst>
                                        </p:cTn>
                                        <p:tgtEl>
                                          <p:spTgt spid="143">
                                            <p:txEl>
                                              <p:pRg st="17" end="17"/>
                                            </p:txEl>
                                          </p:spTgt>
                                        </p:tgtEl>
                                        <p:attrNameLst>
                                          <p:attrName>style.visibility</p:attrName>
                                        </p:attrNameLst>
                                      </p:cBhvr>
                                      <p:to>
                                        <p:strVal val="visible"/>
                                      </p:to>
                                    </p:set>
                                    <p:anim calcmode="lin" valueType="num">
                                      <p:cBhvr additive="base">
                                        <p:cTn id="59" dur="500"/>
                                        <p:tgtEl>
                                          <p:spTgt spid="143">
                                            <p:txEl>
                                              <p:pRg st="17" end="17"/>
                                            </p:txEl>
                                          </p:spTgt>
                                        </p:tgtEl>
                                        <p:attrNameLst>
                                          <p:attrName>ppt_y</p:attrName>
                                        </p:attrNameLst>
                                      </p:cBhvr>
                                      <p:tavLst>
                                        <p:tav tm="0">
                                          <p:val>
                                            <p:strVal val="#ppt_y+1"/>
                                          </p:val>
                                        </p:tav>
                                        <p:tav tm="100000">
                                          <p:val>
                                            <p:strVal val="#ppt_y"/>
                                          </p:val>
                                        </p:tav>
                                      </p:tavLst>
                                    </p:anim>
                                  </p:childTnLst>
                                </p:cTn>
                              </p:par>
                            </p:childTnLst>
                          </p:cTn>
                        </p:par>
                        <p:par>
                          <p:cTn id="60" fill="hold">
                            <p:stCondLst>
                              <p:cond delay="6580"/>
                            </p:stCondLst>
                            <p:childTnLst>
                              <p:par>
                                <p:cTn id="61" presetID="2" presetClass="entr" presetSubtype="4" fill="hold" nodeType="afterEffect">
                                  <p:stCondLst>
                                    <p:cond delay="0"/>
                                  </p:stCondLst>
                                  <p:childTnLst>
                                    <p:set>
                                      <p:cBhvr>
                                        <p:cTn id="62" dur="1" fill="hold">
                                          <p:stCondLst>
                                            <p:cond delay="0"/>
                                          </p:stCondLst>
                                        </p:cTn>
                                        <p:tgtEl>
                                          <p:spTgt spid="143">
                                            <p:txEl>
                                              <p:pRg st="18" end="18"/>
                                            </p:txEl>
                                          </p:spTgt>
                                        </p:tgtEl>
                                        <p:attrNameLst>
                                          <p:attrName>style.visibility</p:attrName>
                                        </p:attrNameLst>
                                      </p:cBhvr>
                                      <p:to>
                                        <p:strVal val="visible"/>
                                      </p:to>
                                    </p:set>
                                    <p:anim calcmode="lin" valueType="num">
                                      <p:cBhvr additive="base">
                                        <p:cTn id="63" dur="500"/>
                                        <p:tgtEl>
                                          <p:spTgt spid="143">
                                            <p:txEl>
                                              <p:pRg st="18" end="18"/>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80"/>
                            </p:stCondLst>
                            <p:childTnLst>
                              <p:par>
                                <p:cTn id="65" presetID="2" presetClass="entr" presetSubtype="4" fill="hold" nodeType="afterEffect">
                                  <p:stCondLst>
                                    <p:cond delay="0"/>
                                  </p:stCondLst>
                                  <p:childTnLst>
                                    <p:set>
                                      <p:cBhvr>
                                        <p:cTn id="66" dur="1" fill="hold">
                                          <p:stCondLst>
                                            <p:cond delay="0"/>
                                          </p:stCondLst>
                                        </p:cTn>
                                        <p:tgtEl>
                                          <p:spTgt spid="143">
                                            <p:txEl>
                                              <p:pRg st="19" end="19"/>
                                            </p:txEl>
                                          </p:spTgt>
                                        </p:tgtEl>
                                        <p:attrNameLst>
                                          <p:attrName>style.visibility</p:attrName>
                                        </p:attrNameLst>
                                      </p:cBhvr>
                                      <p:to>
                                        <p:strVal val="visible"/>
                                      </p:to>
                                    </p:set>
                                    <p:anim calcmode="lin" valueType="num">
                                      <p:cBhvr additive="base">
                                        <p:cTn id="67" dur="500"/>
                                        <p:tgtEl>
                                          <p:spTgt spid="143">
                                            <p:txEl>
                                              <p:pRg st="19" end="19"/>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80"/>
                            </p:stCondLst>
                            <p:childTnLst>
                              <p:par>
                                <p:cTn id="69" presetID="2" presetClass="entr" presetSubtype="4" fill="hold" nodeType="afterEffect">
                                  <p:stCondLst>
                                    <p:cond delay="0"/>
                                  </p:stCondLst>
                                  <p:childTnLst>
                                    <p:set>
                                      <p:cBhvr>
                                        <p:cTn id="70" dur="1" fill="hold">
                                          <p:stCondLst>
                                            <p:cond delay="0"/>
                                          </p:stCondLst>
                                        </p:cTn>
                                        <p:tgtEl>
                                          <p:spTgt spid="143">
                                            <p:txEl>
                                              <p:pRg st="20" end="20"/>
                                            </p:txEl>
                                          </p:spTgt>
                                        </p:tgtEl>
                                        <p:attrNameLst>
                                          <p:attrName>style.visibility</p:attrName>
                                        </p:attrNameLst>
                                      </p:cBhvr>
                                      <p:to>
                                        <p:strVal val="visible"/>
                                      </p:to>
                                    </p:set>
                                    <p:anim calcmode="lin" valueType="num">
                                      <p:cBhvr additive="base">
                                        <p:cTn id="71" dur="500"/>
                                        <p:tgtEl>
                                          <p:spTgt spid="143">
                                            <p:txEl>
                                              <p:pRg st="20" end="20"/>
                                            </p:txEl>
                                          </p:spTgt>
                                        </p:tgtEl>
                                        <p:attrNameLst>
                                          <p:attrName>ppt_y</p:attrName>
                                        </p:attrNameLst>
                                      </p:cBhvr>
                                      <p:tavLst>
                                        <p:tav tm="0">
                                          <p:val>
                                            <p:strVal val="#ppt_y+1"/>
                                          </p:val>
                                        </p:tav>
                                        <p:tav tm="100000">
                                          <p:val>
                                            <p:strVal val="#ppt_y"/>
                                          </p:val>
                                        </p:tav>
                                      </p:tavLst>
                                    </p:anim>
                                  </p:childTnLst>
                                </p:cTn>
                              </p:par>
                            </p:childTnLst>
                          </p:cTn>
                        </p:par>
                        <p:par>
                          <p:cTn id="72" fill="hold">
                            <p:stCondLst>
                              <p:cond delay="8080"/>
                            </p:stCondLst>
                            <p:childTnLst>
                              <p:par>
                                <p:cTn id="73" presetID="2" presetClass="entr" presetSubtype="4" fill="hold" nodeType="afterEffect">
                                  <p:stCondLst>
                                    <p:cond delay="0"/>
                                  </p:stCondLst>
                                  <p:childTnLst>
                                    <p:set>
                                      <p:cBhvr>
                                        <p:cTn id="74" dur="1" fill="hold">
                                          <p:stCondLst>
                                            <p:cond delay="0"/>
                                          </p:stCondLst>
                                        </p:cTn>
                                        <p:tgtEl>
                                          <p:spTgt spid="143">
                                            <p:txEl>
                                              <p:pRg st="21" end="21"/>
                                            </p:txEl>
                                          </p:spTgt>
                                        </p:tgtEl>
                                        <p:attrNameLst>
                                          <p:attrName>style.visibility</p:attrName>
                                        </p:attrNameLst>
                                      </p:cBhvr>
                                      <p:to>
                                        <p:strVal val="visible"/>
                                      </p:to>
                                    </p:set>
                                    <p:anim calcmode="lin" valueType="num">
                                      <p:cBhvr additive="base">
                                        <p:cTn id="75" dur="500"/>
                                        <p:tgtEl>
                                          <p:spTgt spid="143">
                                            <p:txEl>
                                              <p:pRg st="21" end="21"/>
                                            </p:txEl>
                                          </p:spTgt>
                                        </p:tgtEl>
                                        <p:attrNameLst>
                                          <p:attrName>ppt_y</p:attrName>
                                        </p:attrNameLst>
                                      </p:cBhvr>
                                      <p:tavLst>
                                        <p:tav tm="0">
                                          <p:val>
                                            <p:strVal val="#ppt_y+1"/>
                                          </p:val>
                                        </p:tav>
                                        <p:tav tm="100000">
                                          <p:val>
                                            <p:strVal val="#ppt_y"/>
                                          </p:val>
                                        </p:tav>
                                      </p:tavLst>
                                    </p:anim>
                                  </p:childTnLst>
                                </p:cTn>
                              </p:par>
                            </p:childTnLst>
                          </p:cTn>
                        </p:par>
                        <p:par>
                          <p:cTn id="76" fill="hold">
                            <p:stCondLst>
                              <p:cond delay="8580"/>
                            </p:stCondLst>
                            <p:childTnLst>
                              <p:par>
                                <p:cTn id="77" presetID="2" presetClass="entr" presetSubtype="4" fill="hold" nodeType="afterEffect">
                                  <p:stCondLst>
                                    <p:cond delay="0"/>
                                  </p:stCondLst>
                                  <p:childTnLst>
                                    <p:set>
                                      <p:cBhvr>
                                        <p:cTn id="78" dur="1" fill="hold">
                                          <p:stCondLst>
                                            <p:cond delay="0"/>
                                          </p:stCondLst>
                                        </p:cTn>
                                        <p:tgtEl>
                                          <p:spTgt spid="143">
                                            <p:txEl>
                                              <p:pRg st="22" end="22"/>
                                            </p:txEl>
                                          </p:spTgt>
                                        </p:tgtEl>
                                        <p:attrNameLst>
                                          <p:attrName>style.visibility</p:attrName>
                                        </p:attrNameLst>
                                      </p:cBhvr>
                                      <p:to>
                                        <p:strVal val="visible"/>
                                      </p:to>
                                    </p:set>
                                    <p:anim calcmode="lin" valueType="num">
                                      <p:cBhvr additive="base">
                                        <p:cTn id="79" dur="500"/>
                                        <p:tgtEl>
                                          <p:spTgt spid="143">
                                            <p:txEl>
                                              <p:pRg st="22" end="2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080"/>
                            </p:stCondLst>
                            <p:childTnLst>
                              <p:par>
                                <p:cTn id="81" presetID="2" presetClass="entr" presetSubtype="4" fill="hold" nodeType="afterEffect">
                                  <p:stCondLst>
                                    <p:cond delay="0"/>
                                  </p:stCondLst>
                                  <p:childTnLst>
                                    <p:set>
                                      <p:cBhvr>
                                        <p:cTn id="82" dur="1" fill="hold">
                                          <p:stCondLst>
                                            <p:cond delay="0"/>
                                          </p:stCondLst>
                                        </p:cTn>
                                        <p:tgtEl>
                                          <p:spTgt spid="143">
                                            <p:txEl>
                                              <p:pRg st="23" end="23"/>
                                            </p:txEl>
                                          </p:spTgt>
                                        </p:tgtEl>
                                        <p:attrNameLst>
                                          <p:attrName>style.visibility</p:attrName>
                                        </p:attrNameLst>
                                      </p:cBhvr>
                                      <p:to>
                                        <p:strVal val="visible"/>
                                      </p:to>
                                    </p:set>
                                    <p:anim calcmode="lin" valueType="num">
                                      <p:cBhvr additive="base">
                                        <p:cTn id="83" dur="500"/>
                                        <p:tgtEl>
                                          <p:spTgt spid="143">
                                            <p:txEl>
                                              <p:pRg st="23" end="2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28"/>
          <p:cNvSpPr/>
          <p:nvPr/>
        </p:nvSpPr>
        <p:spPr>
          <a:xfrm>
            <a:off x="395288" y="836613"/>
            <a:ext cx="7129462" cy="5016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dirty="0">
                <a:solidFill>
                  <a:schemeClr val="dk1"/>
                </a:solidFill>
                <a:latin typeface="Arial"/>
                <a:ea typeface="Arial"/>
                <a:cs typeface="Arial"/>
                <a:sym typeface="Arial"/>
              </a:rPr>
              <a:t>How to help! From the school run website -</a:t>
            </a:r>
            <a:r>
              <a:rPr lang="en-US" sz="1000" b="1" dirty="0">
                <a:solidFill>
                  <a:schemeClr val="dk1"/>
                </a:solidFill>
                <a:latin typeface="Arial"/>
                <a:ea typeface="Arial"/>
                <a:cs typeface="Arial"/>
                <a:sym typeface="Arial"/>
              </a:rPr>
              <a:t>Strategy 1: Anyone can crack </a:t>
            </a:r>
            <a:r>
              <a:rPr lang="en-US" sz="1000" b="1" dirty="0" err="1">
                <a:solidFill>
                  <a:schemeClr val="dk1"/>
                </a:solidFill>
                <a:latin typeface="Arial"/>
                <a:ea typeface="Arial"/>
                <a:cs typeface="Arial"/>
                <a:sym typeface="Arial"/>
              </a:rPr>
              <a:t>maths</a:t>
            </a:r>
            <a:endParaRPr dirty="0"/>
          </a:p>
          <a:p>
            <a:pPr marL="0" marR="0" lvl="0" indent="0" algn="l" rtl="0">
              <a:spcBef>
                <a:spcPts val="0"/>
              </a:spcBef>
              <a:spcAft>
                <a:spcPts val="0"/>
              </a:spcAft>
              <a:buNone/>
            </a:pPr>
            <a:r>
              <a:rPr lang="en-US" sz="1000" dirty="0">
                <a:solidFill>
                  <a:schemeClr val="dk1"/>
                </a:solidFill>
                <a:latin typeface="Arial"/>
                <a:ea typeface="Arial"/>
                <a:cs typeface="Arial"/>
                <a:sym typeface="Arial"/>
              </a:rPr>
              <a:t>‘People used to think that only some children have the ability to be good at </a:t>
            </a:r>
            <a:r>
              <a:rPr lang="en-US" sz="1000" dirty="0" err="1">
                <a:solidFill>
                  <a:schemeClr val="dk1"/>
                </a:solidFill>
                <a:latin typeface="Arial"/>
                <a:ea typeface="Arial"/>
                <a:cs typeface="Arial"/>
                <a:sym typeface="Arial"/>
              </a:rPr>
              <a:t>maths</a:t>
            </a:r>
            <a:r>
              <a:rPr lang="en-US" sz="1000" dirty="0">
                <a:solidFill>
                  <a:schemeClr val="dk1"/>
                </a:solidFill>
                <a:latin typeface="Arial"/>
                <a:ea typeface="Arial"/>
                <a:cs typeface="Arial"/>
                <a:sym typeface="Arial"/>
              </a:rPr>
              <a:t> now we know that is being disproved. </a:t>
            </a:r>
            <a:endParaRPr dirty="0"/>
          </a:p>
          <a:p>
            <a:pPr marL="0" marR="0" lvl="0" indent="0" algn="l" rtl="0">
              <a:spcBef>
                <a:spcPts val="0"/>
              </a:spcBef>
              <a:spcAft>
                <a:spcPts val="0"/>
              </a:spcAft>
              <a:buNone/>
            </a:pPr>
            <a:r>
              <a:rPr lang="en-US" sz="1000" b="1" dirty="0">
                <a:solidFill>
                  <a:schemeClr val="dk1"/>
                </a:solidFill>
                <a:latin typeface="Arial"/>
                <a:ea typeface="Arial"/>
                <a:cs typeface="Arial"/>
                <a:sym typeface="Arial"/>
              </a:rPr>
              <a:t>Strategy 2: Mistakes are good</a:t>
            </a:r>
            <a:endParaRPr dirty="0"/>
          </a:p>
          <a:p>
            <a:pPr marL="0" marR="0" lvl="0" indent="0" algn="l" rtl="0">
              <a:spcBef>
                <a:spcPts val="0"/>
              </a:spcBef>
              <a:spcAft>
                <a:spcPts val="0"/>
              </a:spcAft>
              <a:buNone/>
            </a:pPr>
            <a:r>
              <a:rPr lang="en-US" sz="1000" dirty="0">
                <a:solidFill>
                  <a:schemeClr val="dk1"/>
                </a:solidFill>
                <a:latin typeface="Arial"/>
                <a:ea typeface="Arial"/>
                <a:cs typeface="Arial"/>
                <a:sym typeface="Arial"/>
              </a:rPr>
              <a:t>When children think they’re going to fail at something, they usually don’t try. But recent research shows that the human brain actually grows most when you make a mistake in </a:t>
            </a:r>
            <a:r>
              <a:rPr lang="en-US" sz="1000" dirty="0" err="1">
                <a:solidFill>
                  <a:schemeClr val="dk1"/>
                </a:solidFill>
                <a:latin typeface="Arial"/>
                <a:ea typeface="Arial"/>
                <a:cs typeface="Arial"/>
                <a:sym typeface="Arial"/>
              </a:rPr>
              <a:t>maths</a:t>
            </a:r>
            <a:r>
              <a:rPr lang="en-US" sz="1000" dirty="0">
                <a:solidFill>
                  <a:schemeClr val="dk1"/>
                </a:solidFill>
                <a:latin typeface="Arial"/>
                <a:ea typeface="Arial"/>
                <a:cs typeface="Arial"/>
                <a:sym typeface="Arial"/>
              </a:rPr>
              <a:t>. Says Jo: ‘It’s ironic, because children feel terrible if they get something wrong in </a:t>
            </a:r>
            <a:r>
              <a:rPr lang="en-US" sz="1000" dirty="0" err="1">
                <a:solidFill>
                  <a:schemeClr val="dk1"/>
                </a:solidFill>
                <a:latin typeface="Arial"/>
                <a:ea typeface="Arial"/>
                <a:cs typeface="Arial"/>
                <a:sym typeface="Arial"/>
              </a:rPr>
              <a:t>maths</a:t>
            </a:r>
            <a:r>
              <a:rPr lang="en-US" sz="1000" dirty="0">
                <a:solidFill>
                  <a:schemeClr val="dk1"/>
                </a:solidFill>
                <a:latin typeface="Arial"/>
                <a:ea typeface="Arial"/>
                <a:cs typeface="Arial"/>
                <a:sym typeface="Arial"/>
              </a:rPr>
              <a:t>. But parents need to reassure kids that it’s not only good to make mistakes, but when you struggle at </a:t>
            </a:r>
            <a:r>
              <a:rPr lang="en-US" sz="1000" dirty="0" err="1">
                <a:solidFill>
                  <a:schemeClr val="dk1"/>
                </a:solidFill>
                <a:latin typeface="Arial"/>
                <a:ea typeface="Arial"/>
                <a:cs typeface="Arial"/>
                <a:sym typeface="Arial"/>
              </a:rPr>
              <a:t>maths</a:t>
            </a:r>
            <a:r>
              <a:rPr lang="en-US" sz="1000" dirty="0">
                <a:solidFill>
                  <a:schemeClr val="dk1"/>
                </a:solidFill>
                <a:latin typeface="Arial"/>
                <a:ea typeface="Arial"/>
                <a:cs typeface="Arial"/>
                <a:sym typeface="Arial"/>
              </a:rPr>
              <a:t> it means your brain’s developing.’</a:t>
            </a:r>
            <a:endParaRPr dirty="0"/>
          </a:p>
          <a:p>
            <a:pPr marL="0" marR="0" lvl="0" indent="0" algn="l" rtl="0">
              <a:spcBef>
                <a:spcPts val="0"/>
              </a:spcBef>
              <a:spcAft>
                <a:spcPts val="0"/>
              </a:spcAft>
              <a:buNone/>
            </a:pPr>
            <a:r>
              <a:rPr lang="en-US" sz="1000" b="1" dirty="0">
                <a:solidFill>
                  <a:schemeClr val="dk1"/>
                </a:solidFill>
                <a:latin typeface="Arial"/>
                <a:ea typeface="Arial"/>
                <a:cs typeface="Arial"/>
                <a:sym typeface="Arial"/>
              </a:rPr>
              <a:t>Strategy 3: Take a guess</a:t>
            </a:r>
            <a:endParaRPr dirty="0"/>
          </a:p>
          <a:p>
            <a:pPr marL="0" marR="0" lvl="0" indent="0" algn="l" rtl="0">
              <a:spcBef>
                <a:spcPts val="0"/>
              </a:spcBef>
              <a:spcAft>
                <a:spcPts val="0"/>
              </a:spcAft>
              <a:buNone/>
            </a:pPr>
            <a:r>
              <a:rPr lang="en-US" sz="1000" dirty="0">
                <a:solidFill>
                  <a:schemeClr val="dk1"/>
                </a:solidFill>
                <a:latin typeface="Arial"/>
                <a:ea typeface="Arial"/>
                <a:cs typeface="Arial"/>
                <a:sym typeface="Arial"/>
              </a:rPr>
              <a:t>Estimates aren’t right or wrong, so using estimation can be very confidence building – as well as a useful life skill to have. ‘A good question to ask is, “Do you think the answer you’ve just got is bigger or smaller than the proper answer?” as it encourages children to think about the values of the numbers in their </a:t>
            </a:r>
            <a:r>
              <a:rPr lang="en-US" sz="1000" dirty="0" err="1">
                <a:solidFill>
                  <a:schemeClr val="dk1"/>
                </a:solidFill>
                <a:latin typeface="Arial"/>
                <a:ea typeface="Arial"/>
                <a:cs typeface="Arial"/>
                <a:sym typeface="Arial"/>
              </a:rPr>
              <a:t>maths</a:t>
            </a:r>
            <a:r>
              <a:rPr lang="en-US" sz="1000" dirty="0">
                <a:solidFill>
                  <a:schemeClr val="dk1"/>
                </a:solidFill>
                <a:latin typeface="Arial"/>
                <a:ea typeface="Arial"/>
                <a:cs typeface="Arial"/>
                <a:sym typeface="Arial"/>
              </a:rPr>
              <a:t> problem,’ says Steve.</a:t>
            </a:r>
            <a:endParaRPr dirty="0"/>
          </a:p>
          <a:p>
            <a:pPr marL="0" marR="0" lvl="0" indent="0" algn="l" rtl="0">
              <a:spcBef>
                <a:spcPts val="0"/>
              </a:spcBef>
              <a:spcAft>
                <a:spcPts val="0"/>
              </a:spcAft>
              <a:buNone/>
            </a:pPr>
            <a:r>
              <a:rPr lang="en-US" sz="1000" b="1" dirty="0">
                <a:solidFill>
                  <a:schemeClr val="dk1"/>
                </a:solidFill>
                <a:latin typeface="Arial"/>
                <a:ea typeface="Arial"/>
                <a:cs typeface="Arial"/>
                <a:sym typeface="Arial"/>
              </a:rPr>
              <a:t>Strategy 4: Play around with numbers</a:t>
            </a:r>
            <a:endParaRPr dirty="0"/>
          </a:p>
          <a:p>
            <a:pPr marL="0" marR="0" lvl="0" indent="0" algn="l" rtl="0">
              <a:spcBef>
                <a:spcPts val="0"/>
              </a:spcBef>
              <a:spcAft>
                <a:spcPts val="0"/>
              </a:spcAft>
              <a:buNone/>
            </a:pPr>
            <a:r>
              <a:rPr lang="en-US" sz="1000" dirty="0">
                <a:solidFill>
                  <a:schemeClr val="dk1"/>
                </a:solidFill>
                <a:latin typeface="Arial"/>
                <a:ea typeface="Arial"/>
                <a:cs typeface="Arial"/>
                <a:sym typeface="Arial"/>
              </a:rPr>
              <a:t>In </a:t>
            </a:r>
            <a:r>
              <a:rPr lang="en-US" sz="1000" dirty="0" err="1">
                <a:solidFill>
                  <a:schemeClr val="dk1"/>
                </a:solidFill>
                <a:latin typeface="Arial"/>
                <a:ea typeface="Arial"/>
                <a:cs typeface="Arial"/>
                <a:sym typeface="Arial"/>
              </a:rPr>
              <a:t>maths</a:t>
            </a:r>
            <a:r>
              <a:rPr lang="en-US" sz="1000" dirty="0">
                <a:solidFill>
                  <a:schemeClr val="dk1"/>
                </a:solidFill>
                <a:latin typeface="Arial"/>
                <a:ea typeface="Arial"/>
                <a:cs typeface="Arial"/>
                <a:sym typeface="Arial"/>
              </a:rPr>
              <a:t>, the ability to play around with numbers is vital for mental arithmetic as well as real-life. It’s good to encourage children to play with numbers on paper, or with big counters in front of them. Having visual images is crucial as it reinforces the concepts in their heads. ‘There are some great simple games with dice,’ says Jo. ‘Try rolling five dice and challenging your child to make a number, 20 for example, out of the dice.’</a:t>
            </a:r>
            <a:endParaRPr dirty="0"/>
          </a:p>
          <a:p>
            <a:pPr marL="0" marR="0" lvl="0" indent="0" algn="l" rtl="0">
              <a:spcBef>
                <a:spcPts val="0"/>
              </a:spcBef>
              <a:spcAft>
                <a:spcPts val="0"/>
              </a:spcAft>
              <a:buNone/>
            </a:pPr>
            <a:r>
              <a:rPr lang="en-US" sz="1000" b="1" dirty="0">
                <a:solidFill>
                  <a:schemeClr val="dk1"/>
                </a:solidFill>
                <a:latin typeface="Arial"/>
                <a:ea typeface="Arial"/>
                <a:cs typeface="Arial"/>
                <a:sym typeface="Arial"/>
              </a:rPr>
              <a:t>Strategy 5: Use technology</a:t>
            </a:r>
            <a:endParaRPr dirty="0"/>
          </a:p>
          <a:p>
            <a:pPr marL="0" marR="0" lvl="0" indent="0" algn="l" rtl="0">
              <a:spcBef>
                <a:spcPts val="0"/>
              </a:spcBef>
              <a:spcAft>
                <a:spcPts val="0"/>
              </a:spcAft>
              <a:buNone/>
            </a:pPr>
            <a:r>
              <a:rPr lang="en-US" sz="1000" dirty="0">
                <a:solidFill>
                  <a:schemeClr val="dk1"/>
                </a:solidFill>
                <a:latin typeface="Arial"/>
                <a:ea typeface="Arial"/>
                <a:cs typeface="Arial"/>
                <a:sym typeface="Arial"/>
              </a:rPr>
              <a:t>If your child finds learning times tables almost impossible – or just really dull, a computer or smart phones can be a handy rote learning tool. Steve recommends a powerful technique called “self-voice echo”: ‘Type three facts from a times table onto the screen (for example, 5 x 8s are 40), then help your child record himself or herself reading it through in their own voice. Using headphones, they can listen to the audio over and over, while reading it aloud.’ This technique work best in short bursts of up to 10 minutes a day.</a:t>
            </a:r>
            <a:endParaRPr dirty="0"/>
          </a:p>
          <a:p>
            <a:pPr marL="0" marR="0" lvl="0" indent="0" algn="l" rtl="0">
              <a:spcBef>
                <a:spcPts val="0"/>
              </a:spcBef>
              <a:spcAft>
                <a:spcPts val="0"/>
              </a:spcAft>
              <a:buNone/>
            </a:pPr>
            <a:r>
              <a:rPr lang="en-US" sz="1000" b="1" dirty="0">
                <a:solidFill>
                  <a:schemeClr val="dk1"/>
                </a:solidFill>
                <a:latin typeface="Arial"/>
                <a:ea typeface="Arial"/>
                <a:cs typeface="Arial"/>
                <a:sym typeface="Arial"/>
              </a:rPr>
              <a:t>Strategy 6: Act like a </a:t>
            </a:r>
            <a:r>
              <a:rPr lang="en-US" sz="1000" b="1" dirty="0" err="1">
                <a:solidFill>
                  <a:schemeClr val="dk1"/>
                </a:solidFill>
                <a:latin typeface="Arial"/>
                <a:ea typeface="Arial"/>
                <a:cs typeface="Arial"/>
                <a:sym typeface="Arial"/>
              </a:rPr>
              <a:t>maths</a:t>
            </a:r>
            <a:r>
              <a:rPr lang="en-US" sz="1000" b="1" dirty="0">
                <a:solidFill>
                  <a:schemeClr val="dk1"/>
                </a:solidFill>
                <a:latin typeface="Arial"/>
                <a:ea typeface="Arial"/>
                <a:cs typeface="Arial"/>
                <a:sym typeface="Arial"/>
              </a:rPr>
              <a:t> fan (even if you’re not)</a:t>
            </a:r>
            <a:endParaRPr dirty="0"/>
          </a:p>
          <a:p>
            <a:pPr marL="0" marR="0" lvl="0" indent="0" algn="l" rtl="0">
              <a:spcBef>
                <a:spcPts val="0"/>
              </a:spcBef>
              <a:spcAft>
                <a:spcPts val="0"/>
              </a:spcAft>
              <a:buNone/>
            </a:pPr>
            <a:r>
              <a:rPr lang="en-US" sz="1000" dirty="0">
                <a:solidFill>
                  <a:schemeClr val="dk1"/>
                </a:solidFill>
                <a:latin typeface="Arial"/>
                <a:ea typeface="Arial"/>
                <a:cs typeface="Arial"/>
                <a:sym typeface="Arial"/>
              </a:rPr>
              <a:t>Many parents are scared of </a:t>
            </a:r>
            <a:r>
              <a:rPr lang="en-US" sz="1000" dirty="0" err="1">
                <a:solidFill>
                  <a:schemeClr val="dk1"/>
                </a:solidFill>
                <a:latin typeface="Arial"/>
                <a:ea typeface="Arial"/>
                <a:cs typeface="Arial"/>
                <a:sym typeface="Arial"/>
              </a:rPr>
              <a:t>maths</a:t>
            </a:r>
            <a:r>
              <a:rPr lang="en-US" sz="1000" dirty="0">
                <a:solidFill>
                  <a:schemeClr val="dk1"/>
                </a:solidFill>
                <a:latin typeface="Arial"/>
                <a:ea typeface="Arial"/>
                <a:cs typeface="Arial"/>
                <a:sym typeface="Arial"/>
              </a:rPr>
              <a:t> – particularly mums (more women than men have had bad experiences of the subject in the past). ‘Research shows that as soon as mothers comfort their daughters by saying they weren’t good at </a:t>
            </a:r>
            <a:r>
              <a:rPr lang="en-US" sz="1000" dirty="0" err="1">
                <a:solidFill>
                  <a:schemeClr val="dk1"/>
                </a:solidFill>
                <a:latin typeface="Arial"/>
                <a:ea typeface="Arial"/>
                <a:cs typeface="Arial"/>
                <a:sym typeface="Arial"/>
              </a:rPr>
              <a:t>maths</a:t>
            </a:r>
            <a:r>
              <a:rPr lang="en-US" sz="1000" dirty="0">
                <a:solidFill>
                  <a:schemeClr val="dk1"/>
                </a:solidFill>
                <a:latin typeface="Arial"/>
                <a:ea typeface="Arial"/>
                <a:cs typeface="Arial"/>
                <a:sym typeface="Arial"/>
              </a:rPr>
              <a:t> at school themselves, their daughter’s achievement goes down in that same term,’ says Jo. ‘So always try to greet </a:t>
            </a:r>
            <a:r>
              <a:rPr lang="en-US" sz="1000" dirty="0" err="1">
                <a:solidFill>
                  <a:schemeClr val="dk1"/>
                </a:solidFill>
                <a:latin typeface="Arial"/>
                <a:ea typeface="Arial"/>
                <a:cs typeface="Arial"/>
                <a:sym typeface="Arial"/>
              </a:rPr>
              <a:t>maths</a:t>
            </a:r>
            <a:r>
              <a:rPr lang="en-US" sz="1000" dirty="0">
                <a:solidFill>
                  <a:schemeClr val="dk1"/>
                </a:solidFill>
                <a:latin typeface="Arial"/>
                <a:ea typeface="Arial"/>
                <a:cs typeface="Arial"/>
                <a:sym typeface="Arial"/>
              </a:rPr>
              <a:t> homework with excitement – even if you have to use all your acting skills.’</a:t>
            </a:r>
            <a:endParaRPr dirty="0"/>
          </a:p>
          <a:p>
            <a:pPr marL="0" marR="0" lvl="0" indent="0" algn="l" rtl="0">
              <a:spcBef>
                <a:spcPts val="0"/>
              </a:spcBef>
              <a:spcAft>
                <a:spcPts val="0"/>
              </a:spcAft>
              <a:buNone/>
            </a:pPr>
            <a:r>
              <a:rPr lang="en-US" sz="1000" b="1" dirty="0">
                <a:solidFill>
                  <a:schemeClr val="dk1"/>
                </a:solidFill>
                <a:latin typeface="Arial"/>
                <a:ea typeface="Arial"/>
                <a:cs typeface="Arial"/>
                <a:sym typeface="Arial"/>
              </a:rPr>
              <a:t>Strategy 7: Find out more about primary </a:t>
            </a:r>
            <a:r>
              <a:rPr lang="en-US" sz="1000" b="1" dirty="0" err="1">
                <a:solidFill>
                  <a:schemeClr val="dk1"/>
                </a:solidFill>
                <a:latin typeface="Arial"/>
                <a:ea typeface="Arial"/>
                <a:cs typeface="Arial"/>
                <a:sym typeface="Arial"/>
              </a:rPr>
              <a:t>maths</a:t>
            </a:r>
            <a:r>
              <a:rPr lang="en-US" sz="1000" b="1" dirty="0">
                <a:solidFill>
                  <a:schemeClr val="dk1"/>
                </a:solidFill>
                <a:latin typeface="Arial"/>
                <a:ea typeface="Arial"/>
                <a:cs typeface="Arial"/>
                <a:sym typeface="Arial"/>
              </a:rPr>
              <a:t> yourself</a:t>
            </a:r>
            <a:endParaRPr dirty="0"/>
          </a:p>
          <a:p>
            <a:pPr marL="0" marR="0" lvl="0" indent="0" algn="l" rtl="0">
              <a:spcBef>
                <a:spcPts val="0"/>
              </a:spcBef>
              <a:spcAft>
                <a:spcPts val="0"/>
              </a:spcAft>
              <a:buNone/>
            </a:pPr>
            <a:r>
              <a:rPr lang="en-US" sz="1000" dirty="0">
                <a:solidFill>
                  <a:schemeClr val="dk1"/>
                </a:solidFill>
                <a:latin typeface="Arial"/>
                <a:ea typeface="Arial"/>
                <a:cs typeface="Arial"/>
                <a:sym typeface="Arial"/>
              </a:rPr>
              <a:t>Whether you're looking for details of what your child will learn in </a:t>
            </a:r>
            <a:r>
              <a:rPr lang="en-US" sz="1000" dirty="0" err="1">
                <a:solidFill>
                  <a:schemeClr val="dk1"/>
                </a:solidFill>
                <a:latin typeface="Arial"/>
                <a:ea typeface="Arial"/>
                <a:cs typeface="Arial"/>
                <a:sym typeface="Arial"/>
              </a:rPr>
              <a:t>maths</a:t>
            </a:r>
            <a:r>
              <a:rPr lang="en-US" sz="1000" dirty="0">
                <a:solidFill>
                  <a:schemeClr val="dk1"/>
                </a:solidFill>
                <a:latin typeface="Arial"/>
                <a:ea typeface="Arial"/>
                <a:cs typeface="Arial"/>
                <a:sym typeface="Arial"/>
              </a:rPr>
              <a:t> in primary school year by year, teachers' tricks to help with new mathematical concepts or everyday games to play to make </a:t>
            </a:r>
            <a:r>
              <a:rPr lang="en-US" sz="1000" dirty="0" err="1">
                <a:solidFill>
                  <a:schemeClr val="dk1"/>
                </a:solidFill>
                <a:latin typeface="Arial"/>
                <a:ea typeface="Arial"/>
                <a:cs typeface="Arial"/>
                <a:sym typeface="Arial"/>
              </a:rPr>
              <a:t>maths</a:t>
            </a:r>
            <a:r>
              <a:rPr lang="en-US" sz="1000" dirty="0">
                <a:solidFill>
                  <a:schemeClr val="dk1"/>
                </a:solidFill>
                <a:latin typeface="Arial"/>
                <a:ea typeface="Arial"/>
                <a:cs typeface="Arial"/>
                <a:sym typeface="Arial"/>
              </a:rPr>
              <a:t> fun, </a:t>
            </a:r>
            <a:r>
              <a:rPr lang="en-US" sz="1000" dirty="0" err="1">
                <a:solidFill>
                  <a:schemeClr val="dk1"/>
                </a:solidFill>
                <a:latin typeface="Arial"/>
                <a:ea typeface="Arial"/>
                <a:cs typeface="Arial"/>
                <a:sym typeface="Arial"/>
              </a:rPr>
              <a:t>TheSchoolRun</a:t>
            </a:r>
            <a:r>
              <a:rPr lang="en-US" sz="1000" dirty="0">
                <a:solidFill>
                  <a:schemeClr val="dk1"/>
                </a:solidFill>
                <a:latin typeface="Arial"/>
                <a:ea typeface="Arial"/>
                <a:cs typeface="Arial"/>
                <a:sym typeface="Arial"/>
              </a:rPr>
              <a:t> has loads of information and practical resources to help. </a:t>
            </a:r>
            <a:endParaRPr dirty="0"/>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0"/>
          <p:cNvSpPr txBox="1">
            <a:spLocks noGrp="1"/>
          </p:cNvSpPr>
          <p:nvPr>
            <p:ph type="title" idx="4294967295"/>
          </p:nvPr>
        </p:nvSpPr>
        <p:spPr>
          <a:xfrm>
            <a:off x="0" y="274638"/>
            <a:ext cx="8229600" cy="63341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008080"/>
                </a:solidFill>
                <a:latin typeface="Arial"/>
                <a:ea typeface="Arial"/>
                <a:cs typeface="Arial"/>
                <a:sym typeface="Arial"/>
              </a:rPr>
              <a:t>Achievement in Year 5</a:t>
            </a:r>
            <a:endParaRPr/>
          </a:p>
        </p:txBody>
      </p:sp>
      <p:sp>
        <p:nvSpPr>
          <p:cNvPr id="170" name="Google Shape;170;p30"/>
          <p:cNvSpPr txBox="1">
            <a:spLocks noGrp="1"/>
          </p:cNvSpPr>
          <p:nvPr>
            <p:ph type="body" idx="4294967295"/>
          </p:nvPr>
        </p:nvSpPr>
        <p:spPr>
          <a:xfrm>
            <a:off x="0" y="908050"/>
            <a:ext cx="9144000" cy="53514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      We would like to acknowledge all the achievements of all our children. </a:t>
            </a:r>
          </a:p>
          <a:p>
            <a:pPr marL="342900" marR="0" lvl="0" indent="-342900" algn="l" rtl="0">
              <a:spcBef>
                <a:spcPts val="0"/>
              </a:spcBef>
              <a:spcAft>
                <a:spcPts val="0"/>
              </a:spcAft>
              <a:buClr>
                <a:schemeClr val="dk1"/>
              </a:buClr>
              <a:buSzPts val="1600"/>
              <a:buFont typeface="Arial"/>
              <a:buNone/>
            </a:pPr>
            <a:endParaRPr lang="en-US" sz="1600" dirty="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      From achievements in spelling to achievements in sports, from cookery to curiosity, from karate to kindness. </a:t>
            </a:r>
          </a:p>
          <a:p>
            <a:pPr marL="342900" marR="0" lvl="0" indent="-342900" algn="l" rtl="0">
              <a:spcBef>
                <a:spcPts val="0"/>
              </a:spcBef>
              <a:spcAft>
                <a:spcPts val="0"/>
              </a:spcAft>
              <a:buClr>
                <a:schemeClr val="dk1"/>
              </a:buClr>
              <a:buSzPts val="1600"/>
              <a:buFont typeface="Arial"/>
              <a:buNone/>
            </a:pPr>
            <a:endParaRPr lang="en-US" sz="1600" dirty="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     We know the most important aspect of a child’s education is their interest and willingness to learn and find out new things. The rest then follows. </a:t>
            </a:r>
            <a:endParaRPr dirty="0"/>
          </a:p>
          <a:p>
            <a:pPr marL="342900" marR="0" lvl="0" indent="-241300" algn="l" rtl="0">
              <a:lnSpc>
                <a:spcPct val="80000"/>
              </a:lnSpc>
              <a:spcBef>
                <a:spcPts val="320"/>
              </a:spcBef>
              <a:spcAft>
                <a:spcPts val="0"/>
              </a:spcAft>
              <a:buClr>
                <a:srgbClr val="FFFF00"/>
              </a:buClr>
              <a:buSzPts val="1600"/>
              <a:buFont typeface="Arial"/>
              <a:buNone/>
            </a:pPr>
            <a:endParaRPr sz="1600" b="0" i="0" u="none" strike="noStrike" cap="none" dirty="0">
              <a:solidFill>
                <a:srgbClr val="000000"/>
              </a:solidFill>
              <a:latin typeface="Arial"/>
              <a:ea typeface="Arial"/>
              <a:cs typeface="Arial"/>
              <a:sym typeface="Arial"/>
            </a:endParaRPr>
          </a:p>
          <a:p>
            <a:pPr marL="0" marR="0" lvl="0" indent="0" algn="l" rtl="0">
              <a:lnSpc>
                <a:spcPct val="80000"/>
              </a:lnSpc>
              <a:spcBef>
                <a:spcPts val="320"/>
              </a:spcBef>
              <a:spcAft>
                <a:spcPts val="0"/>
              </a:spcAft>
              <a:buClr>
                <a:srgbClr val="000000"/>
              </a:buClr>
              <a:buSzPts val="1600"/>
              <a:buNone/>
            </a:pPr>
            <a:r>
              <a:rPr lang="en-US" sz="1600" b="0" i="0" u="none" strike="noStrike" cap="none" dirty="0">
                <a:solidFill>
                  <a:srgbClr val="000000"/>
                </a:solidFill>
                <a:latin typeface="Arial"/>
                <a:ea typeface="Arial"/>
                <a:cs typeface="Arial"/>
                <a:sym typeface="Arial"/>
              </a:rPr>
              <a:t>	Formal academic achievement is measured by progress – where did my child begin the year 	and where are they now? Teachers are working hard on our recovery package of revision for 	the children. Take a look at the objectives. </a:t>
            </a:r>
            <a:endParaRPr dirty="0"/>
          </a:p>
          <a:p>
            <a:pPr marL="0" marR="0" lvl="0" indent="0" algn="l" rtl="0">
              <a:lnSpc>
                <a:spcPct val="80000"/>
              </a:lnSpc>
              <a:spcBef>
                <a:spcPts val="320"/>
              </a:spcBef>
              <a:spcAft>
                <a:spcPts val="0"/>
              </a:spcAft>
              <a:buClr>
                <a:srgbClr val="FFFF00"/>
              </a:buClr>
              <a:buSzPts val="1600"/>
              <a:buFont typeface="Arial"/>
              <a:buNone/>
            </a:pPr>
            <a:endParaRPr sz="1600" b="0" i="0" u="none" strike="noStrike" cap="none" dirty="0">
              <a:solidFill>
                <a:srgbClr val="000000"/>
              </a:solidFill>
              <a:latin typeface="Arial"/>
              <a:ea typeface="Arial"/>
              <a:cs typeface="Arial"/>
              <a:sym typeface="Arial"/>
            </a:endParaRPr>
          </a:p>
          <a:p>
            <a:pPr marL="0" marR="0" lvl="0" indent="0" algn="l" rtl="0">
              <a:lnSpc>
                <a:spcPct val="80000"/>
              </a:lnSpc>
              <a:spcBef>
                <a:spcPts val="320"/>
              </a:spcBef>
              <a:spcAft>
                <a:spcPts val="0"/>
              </a:spcAft>
              <a:buClr>
                <a:srgbClr val="000000"/>
              </a:buClr>
              <a:buSzPts val="1600"/>
              <a:buNone/>
            </a:pPr>
            <a:r>
              <a:rPr lang="en-US" sz="1600" b="0" i="0" u="none" strike="noStrike" cap="none" dirty="0">
                <a:solidFill>
                  <a:srgbClr val="000000"/>
                </a:solidFill>
                <a:latin typeface="Arial"/>
                <a:ea typeface="Arial"/>
                <a:cs typeface="Arial"/>
                <a:sym typeface="Arial"/>
              </a:rPr>
              <a:t>	Assessments will take place each term which, alongside day-to-day observations, will help 	</a:t>
            </a:r>
            <a:r>
              <a:rPr lang="en-US" sz="1600" b="0" i="0" u="none" strike="noStrike" cap="none" dirty="0" err="1">
                <a:solidFill>
                  <a:srgbClr val="000000"/>
                </a:solidFill>
                <a:latin typeface="Arial"/>
                <a:ea typeface="Arial"/>
                <a:cs typeface="Arial"/>
                <a:sym typeface="Arial"/>
              </a:rPr>
              <a:t>recognise</a:t>
            </a:r>
            <a:r>
              <a:rPr lang="en-US" sz="1600" b="0" i="0" u="none" strike="noStrike" cap="none" dirty="0">
                <a:solidFill>
                  <a:srgbClr val="000000"/>
                </a:solidFill>
                <a:latin typeface="Arial"/>
                <a:ea typeface="Arial"/>
                <a:cs typeface="Arial"/>
                <a:sym typeface="Arial"/>
              </a:rPr>
              <a:t> the arising needs of your children. </a:t>
            </a:r>
            <a:endParaRPr dirty="0"/>
          </a:p>
          <a:p>
            <a:pPr marL="342900" marR="0" lvl="0" indent="-241300" algn="l" rtl="0">
              <a:lnSpc>
                <a:spcPct val="80000"/>
              </a:lnSpc>
              <a:spcBef>
                <a:spcPts val="320"/>
              </a:spcBef>
              <a:spcAft>
                <a:spcPts val="0"/>
              </a:spcAft>
              <a:buClr>
                <a:srgbClr val="FFFF00"/>
              </a:buClr>
              <a:buSzPts val="1600"/>
              <a:buFont typeface="Arial"/>
              <a:buNone/>
            </a:pPr>
            <a:endParaRPr sz="1600" b="0" i="0" u="none" strike="noStrike" cap="none" dirty="0">
              <a:solidFill>
                <a:srgbClr val="000000"/>
              </a:solidFill>
              <a:latin typeface="Arial"/>
              <a:ea typeface="Arial"/>
              <a:cs typeface="Arial"/>
              <a:sym typeface="Arial"/>
            </a:endParaRPr>
          </a:p>
          <a:p>
            <a:pPr marL="342900" marR="0" lvl="0" indent="-342900" algn="l" rtl="0">
              <a:spcBef>
                <a:spcPts val="240"/>
              </a:spcBef>
              <a:spcAft>
                <a:spcPts val="0"/>
              </a:spcAft>
              <a:buClr>
                <a:srgbClr val="FFFF00"/>
              </a:buClr>
              <a:buSzPts val="1200"/>
              <a:buFont typeface="Arial"/>
              <a:buNone/>
            </a:pPr>
            <a:endParaRPr sz="1200" b="0" i="0" u="none" strike="noStrike" cap="none" dirty="0">
              <a:solidFill>
                <a:schemeClr val="dk1"/>
              </a:solidFill>
              <a:latin typeface="Comic Sans MS"/>
              <a:ea typeface="Comic Sans MS"/>
              <a:cs typeface="Comic Sans MS"/>
              <a:sym typeface="Comic Sans M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fade">
                                      <p:cBhvr>
                                        <p:cTn id="7" dur="80"/>
                                        <p:tgtEl>
                                          <p:spTgt spid="169"/>
                                        </p:tgtEl>
                                      </p:cBhvr>
                                    </p:animEffect>
                                  </p:childTnLst>
                                </p:cTn>
                              </p:par>
                            </p:childTnLst>
                          </p:cTn>
                        </p:par>
                        <p:par>
                          <p:cTn id="8" fill="hold">
                            <p:stCondLst>
                              <p:cond delay="80"/>
                            </p:stCondLst>
                            <p:childTnLst>
                              <p:par>
                                <p:cTn id="9" presetID="2" presetClass="entr" presetSubtype="4" fill="hold" nodeType="afterEffect">
                                  <p:stCondLst>
                                    <p:cond delay="0"/>
                                  </p:stCondLst>
                                  <p:childTnLst>
                                    <p:set>
                                      <p:cBhvr>
                                        <p:cTn id="10" dur="1" fill="hold">
                                          <p:stCondLst>
                                            <p:cond delay="0"/>
                                          </p:stCondLst>
                                        </p:cTn>
                                        <p:tgtEl>
                                          <p:spTgt spid="170">
                                            <p:txEl>
                                              <p:pRg st="0" end="0"/>
                                            </p:txEl>
                                          </p:spTgt>
                                        </p:tgtEl>
                                        <p:attrNameLst>
                                          <p:attrName>style.visibility</p:attrName>
                                        </p:attrNameLst>
                                      </p:cBhvr>
                                      <p:to>
                                        <p:strVal val="visible"/>
                                      </p:to>
                                    </p:set>
                                    <p:anim calcmode="lin" valueType="num">
                                      <p:cBhvr additive="base">
                                        <p:cTn id="11" dur="500"/>
                                        <p:tgtEl>
                                          <p:spTgt spid="170">
                                            <p:txEl>
                                              <p:pRg st="0" end="0"/>
                                            </p:txEl>
                                          </p:spTgt>
                                        </p:tgtEl>
                                        <p:attrNameLst>
                                          <p:attrName>ppt_y</p:attrName>
                                        </p:attrNameLst>
                                      </p:cBhvr>
                                      <p:tavLst>
                                        <p:tav tm="0">
                                          <p:val>
                                            <p:strVal val="#ppt_y+1"/>
                                          </p:val>
                                        </p:tav>
                                        <p:tav tm="100000">
                                          <p:val>
                                            <p:strVal val="#ppt_y"/>
                                          </p:val>
                                        </p:tav>
                                      </p:tavLst>
                                    </p:anim>
                                  </p:childTnLst>
                                </p:cTn>
                              </p:par>
                            </p:childTnLst>
                          </p:cTn>
                        </p:par>
                        <p:par>
                          <p:cTn id="12" fill="hold">
                            <p:stCondLst>
                              <p:cond delay="580"/>
                            </p:stCondLst>
                            <p:childTnLst>
                              <p:par>
                                <p:cTn id="13" presetID="2" presetClass="entr" presetSubtype="4" fill="hold" nodeType="afterEffect">
                                  <p:stCondLst>
                                    <p:cond delay="0"/>
                                  </p:stCondLst>
                                  <p:childTnLst>
                                    <p:set>
                                      <p:cBhvr>
                                        <p:cTn id="14" dur="1" fill="hold">
                                          <p:stCondLst>
                                            <p:cond delay="0"/>
                                          </p:stCondLst>
                                        </p:cTn>
                                        <p:tgtEl>
                                          <p:spTgt spid="170">
                                            <p:txEl>
                                              <p:pRg st="2" end="2"/>
                                            </p:txEl>
                                          </p:spTgt>
                                        </p:tgtEl>
                                        <p:attrNameLst>
                                          <p:attrName>style.visibility</p:attrName>
                                        </p:attrNameLst>
                                      </p:cBhvr>
                                      <p:to>
                                        <p:strVal val="visible"/>
                                      </p:to>
                                    </p:set>
                                    <p:anim calcmode="lin" valueType="num">
                                      <p:cBhvr additive="base">
                                        <p:cTn id="15" dur="500"/>
                                        <p:tgtEl>
                                          <p:spTgt spid="170">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80"/>
                            </p:stCondLst>
                            <p:childTnLst>
                              <p:par>
                                <p:cTn id="17" presetID="2" presetClass="entr" presetSubtype="4" fill="hold" nodeType="afterEffect">
                                  <p:stCondLst>
                                    <p:cond delay="0"/>
                                  </p:stCondLst>
                                  <p:childTnLst>
                                    <p:set>
                                      <p:cBhvr>
                                        <p:cTn id="18" dur="1" fill="hold">
                                          <p:stCondLst>
                                            <p:cond delay="0"/>
                                          </p:stCondLst>
                                        </p:cTn>
                                        <p:tgtEl>
                                          <p:spTgt spid="170">
                                            <p:txEl>
                                              <p:pRg st="4" end="4"/>
                                            </p:txEl>
                                          </p:spTgt>
                                        </p:tgtEl>
                                        <p:attrNameLst>
                                          <p:attrName>style.visibility</p:attrName>
                                        </p:attrNameLst>
                                      </p:cBhvr>
                                      <p:to>
                                        <p:strVal val="visible"/>
                                      </p:to>
                                    </p:set>
                                    <p:anim calcmode="lin" valueType="num">
                                      <p:cBhvr additive="base">
                                        <p:cTn id="19" dur="500"/>
                                        <p:tgtEl>
                                          <p:spTgt spid="170">
                                            <p:txEl>
                                              <p:pRg st="4" end="4"/>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80"/>
                            </p:stCondLst>
                            <p:childTnLst>
                              <p:par>
                                <p:cTn id="21" presetID="2" presetClass="entr" presetSubtype="4" fill="hold" nodeType="afterEffect">
                                  <p:stCondLst>
                                    <p:cond delay="0"/>
                                  </p:stCondLst>
                                  <p:childTnLst>
                                    <p:set>
                                      <p:cBhvr>
                                        <p:cTn id="22" dur="1" fill="hold">
                                          <p:stCondLst>
                                            <p:cond delay="0"/>
                                          </p:stCondLst>
                                        </p:cTn>
                                        <p:tgtEl>
                                          <p:spTgt spid="170">
                                            <p:txEl>
                                              <p:pRg st="6" end="6"/>
                                            </p:txEl>
                                          </p:spTgt>
                                        </p:tgtEl>
                                        <p:attrNameLst>
                                          <p:attrName>style.visibility</p:attrName>
                                        </p:attrNameLst>
                                      </p:cBhvr>
                                      <p:to>
                                        <p:strVal val="visible"/>
                                      </p:to>
                                    </p:set>
                                    <p:anim calcmode="lin" valueType="num">
                                      <p:cBhvr additive="base">
                                        <p:cTn id="23" dur="500"/>
                                        <p:tgtEl>
                                          <p:spTgt spid="170">
                                            <p:txEl>
                                              <p:pRg st="6" end="6"/>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80"/>
                            </p:stCondLst>
                            <p:childTnLst>
                              <p:par>
                                <p:cTn id="25" presetID="2" presetClass="entr" presetSubtype="4" fill="hold" nodeType="afterEffect">
                                  <p:stCondLst>
                                    <p:cond delay="0"/>
                                  </p:stCondLst>
                                  <p:childTnLst>
                                    <p:set>
                                      <p:cBhvr>
                                        <p:cTn id="26" dur="1" fill="hold">
                                          <p:stCondLst>
                                            <p:cond delay="0"/>
                                          </p:stCondLst>
                                        </p:cTn>
                                        <p:tgtEl>
                                          <p:spTgt spid="170">
                                            <p:txEl>
                                              <p:pRg st="8" end="8"/>
                                            </p:txEl>
                                          </p:spTgt>
                                        </p:tgtEl>
                                        <p:attrNameLst>
                                          <p:attrName>style.visibility</p:attrName>
                                        </p:attrNameLst>
                                      </p:cBhvr>
                                      <p:to>
                                        <p:strVal val="visible"/>
                                      </p:to>
                                    </p:set>
                                    <p:anim calcmode="lin" valueType="num">
                                      <p:cBhvr additive="base">
                                        <p:cTn id="27" dur="500"/>
                                        <p:tgtEl>
                                          <p:spTgt spid="170">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6" name="Google Shape;176;p31"/>
          <p:cNvSpPr txBox="1"/>
          <p:nvPr/>
        </p:nvSpPr>
        <p:spPr>
          <a:xfrm>
            <a:off x="225083" y="1484313"/>
            <a:ext cx="8918917" cy="3970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We use a variety of summative and formative assessments to ensure every </a:t>
            </a:r>
            <a:endParaRPr dirty="0"/>
          </a:p>
          <a:p>
            <a:pPr marL="0" marR="0" lvl="0" indent="0" algn="l" rtl="0">
              <a:spcBef>
                <a:spcPts val="0"/>
              </a:spcBef>
              <a:spcAft>
                <a:spcPts val="0"/>
              </a:spcAft>
              <a:buNone/>
            </a:pPr>
            <a:r>
              <a:rPr lang="en-US" sz="1800" dirty="0">
                <a:solidFill>
                  <a:schemeClr val="dk1"/>
                </a:solidFill>
                <a:latin typeface="Arial"/>
                <a:ea typeface="Arial"/>
                <a:cs typeface="Arial"/>
                <a:sym typeface="Arial"/>
              </a:rPr>
              <a:t>child makes progress along their personal learning journey. </a:t>
            </a:r>
            <a:endParaRPr dirty="0"/>
          </a:p>
          <a:p>
            <a:pPr marL="0" marR="0" lvl="0" indent="0" algn="l" rtl="0">
              <a:spcBef>
                <a:spcPts val="0"/>
              </a:spcBef>
              <a:spcAft>
                <a:spcPts val="0"/>
              </a:spcAft>
              <a:buNone/>
            </a:pPr>
            <a:r>
              <a:rPr lang="en-US" sz="1800" dirty="0">
                <a:solidFill>
                  <a:schemeClr val="dk1"/>
                </a:solidFill>
                <a:latin typeface="Arial"/>
                <a:ea typeface="Arial"/>
                <a:cs typeface="Arial"/>
                <a:sym typeface="Arial"/>
              </a:rPr>
              <a:t>Within the Stage that the pupils are working on we assess whether pupils are </a:t>
            </a:r>
            <a:endParaRPr dirty="0"/>
          </a:p>
          <a:p>
            <a:pPr marL="0" marR="0" lvl="0" indent="0" algn="l" rtl="0">
              <a:spcBef>
                <a:spcPts val="0"/>
              </a:spcBef>
              <a:spcAft>
                <a:spcPts val="0"/>
              </a:spcAft>
              <a:buNone/>
            </a:pPr>
            <a:endParaRPr lang="en-US" sz="1800" dirty="0">
              <a:solidFill>
                <a:srgbClr val="0070C0"/>
              </a:solidFill>
              <a:latin typeface="Arial"/>
              <a:ea typeface="Arial"/>
              <a:cs typeface="Arial"/>
              <a:sym typeface="Arial"/>
            </a:endParaRPr>
          </a:p>
          <a:p>
            <a:pPr marL="0" marR="0" lvl="0" indent="0" algn="l" rtl="0">
              <a:spcBef>
                <a:spcPts val="0"/>
              </a:spcBef>
              <a:spcAft>
                <a:spcPts val="0"/>
              </a:spcAft>
              <a:buNone/>
            </a:pPr>
            <a:r>
              <a:rPr lang="en-US" sz="1800" dirty="0">
                <a:solidFill>
                  <a:srgbClr val="0070C0"/>
                </a:solidFill>
                <a:latin typeface="Arial"/>
                <a:ea typeface="Arial"/>
                <a:cs typeface="Arial"/>
                <a:sym typeface="Arial"/>
              </a:rPr>
              <a:t>Working Below Expectations, </a:t>
            </a:r>
          </a:p>
          <a:p>
            <a:pPr marL="0" marR="0" lvl="0" indent="0" algn="l" rtl="0">
              <a:spcBef>
                <a:spcPts val="0"/>
              </a:spcBef>
              <a:spcAft>
                <a:spcPts val="0"/>
              </a:spcAft>
              <a:buNone/>
            </a:pPr>
            <a:r>
              <a:rPr lang="en-US" sz="1800" dirty="0">
                <a:solidFill>
                  <a:srgbClr val="FF0000"/>
                </a:solidFill>
                <a:latin typeface="Arial"/>
                <a:ea typeface="Arial"/>
                <a:cs typeface="Arial"/>
                <a:sym typeface="Arial"/>
              </a:rPr>
              <a:t>Working towards expectations, </a:t>
            </a:r>
          </a:p>
          <a:p>
            <a:pPr marL="0" marR="0" lvl="0" indent="0" algn="l" rtl="0">
              <a:spcBef>
                <a:spcPts val="0"/>
              </a:spcBef>
              <a:spcAft>
                <a:spcPts val="0"/>
              </a:spcAft>
              <a:buNone/>
            </a:pPr>
            <a:r>
              <a:rPr lang="en-US" sz="1800" dirty="0">
                <a:solidFill>
                  <a:srgbClr val="FFC000"/>
                </a:solidFill>
                <a:latin typeface="Arial"/>
                <a:ea typeface="Arial"/>
                <a:cs typeface="Arial"/>
                <a:sym typeface="Arial"/>
              </a:rPr>
              <a:t>Meeting Expectations,</a:t>
            </a:r>
            <a:endParaRPr dirty="0"/>
          </a:p>
          <a:p>
            <a:pPr marL="0" marR="0" lvl="0" indent="0" algn="l" rtl="0">
              <a:spcBef>
                <a:spcPts val="0"/>
              </a:spcBef>
              <a:spcAft>
                <a:spcPts val="0"/>
              </a:spcAft>
              <a:buNone/>
            </a:pPr>
            <a:r>
              <a:rPr lang="en-US" sz="1800" dirty="0">
                <a:solidFill>
                  <a:srgbClr val="00B050"/>
                </a:solidFill>
                <a:latin typeface="Arial"/>
                <a:ea typeface="Arial"/>
                <a:cs typeface="Arial"/>
                <a:sym typeface="Arial"/>
              </a:rPr>
              <a:t>Exceeding Expectations</a:t>
            </a:r>
            <a:endParaRPr dirty="0"/>
          </a:p>
          <a:p>
            <a:pPr marL="0" marR="0" lvl="0" indent="0" algn="l" rtl="0">
              <a:spcBef>
                <a:spcPts val="0"/>
              </a:spcBef>
              <a:spcAft>
                <a:spcPts val="0"/>
              </a:spcAft>
              <a:buNone/>
            </a:pPr>
            <a:endParaRPr sz="1800" dirty="0">
              <a:solidFill>
                <a:srgbClr val="00B050"/>
              </a:solidFill>
              <a:latin typeface="Arial"/>
              <a:ea typeface="Arial"/>
              <a:cs typeface="Arial"/>
              <a:sym typeface="Arial"/>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ATTAINMENT – It is not expected that pupils will be </a:t>
            </a:r>
            <a:r>
              <a:rPr lang="en-US" sz="1800" dirty="0">
                <a:solidFill>
                  <a:srgbClr val="FFC000"/>
                </a:solidFill>
                <a:latin typeface="Arial"/>
                <a:ea typeface="Arial"/>
                <a:cs typeface="Arial"/>
                <a:sym typeface="Arial"/>
              </a:rPr>
              <a:t>Meeting Expectations </a:t>
            </a:r>
            <a:r>
              <a:rPr lang="en-US" sz="1800" dirty="0">
                <a:solidFill>
                  <a:schemeClr val="dk1"/>
                </a:solidFill>
                <a:latin typeface="Arial"/>
                <a:ea typeface="Arial"/>
                <a:cs typeface="Arial"/>
                <a:sym typeface="Arial"/>
              </a:rPr>
              <a:t>until summer term, however, we will be able to report to you during the year whether or not your child is on track to meet expectations. </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PROGRESS – This looks at each individual’s starting points. </a:t>
            </a:r>
            <a:endParaRPr dirty="0"/>
          </a:p>
        </p:txBody>
      </p:sp>
      <p:sp>
        <p:nvSpPr>
          <p:cNvPr id="177" name="Google Shape;177;p31"/>
          <p:cNvSpPr/>
          <p:nvPr/>
        </p:nvSpPr>
        <p:spPr>
          <a:xfrm>
            <a:off x="2816225" y="411163"/>
            <a:ext cx="3224213" cy="368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Assessment and Recording</a:t>
            </a:r>
            <a:endParaRP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2"/>
          <p:cNvSpPr txBox="1">
            <a:spLocks noGrp="1"/>
          </p:cNvSpPr>
          <p:nvPr>
            <p:ph type="title" idx="4294967295"/>
          </p:nvPr>
        </p:nvSpPr>
        <p:spPr>
          <a:xfrm>
            <a:off x="0" y="260350"/>
            <a:ext cx="8229600" cy="114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Other information</a:t>
            </a:r>
            <a:endParaRPr/>
          </a:p>
        </p:txBody>
      </p:sp>
      <p:sp>
        <p:nvSpPr>
          <p:cNvPr id="184" name="Google Shape;184;p32"/>
          <p:cNvSpPr txBox="1">
            <a:spLocks noGrp="1"/>
          </p:cNvSpPr>
          <p:nvPr>
            <p:ph type="body" idx="4294967295"/>
          </p:nvPr>
        </p:nvSpPr>
        <p:spPr>
          <a:xfrm>
            <a:off x="309563" y="1600200"/>
            <a:ext cx="8834437"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PE is on Tuesday and Wednesday so please ensure your child comes into school wearing their smart P.E uniform</a:t>
            </a:r>
            <a:endParaRPr dirty="0"/>
          </a:p>
          <a:p>
            <a:pPr marL="342900" marR="0" lvl="0" indent="-342900" algn="l" rtl="0">
              <a:lnSpc>
                <a:spcPct val="90000"/>
              </a:lnSpc>
              <a:spcBef>
                <a:spcPts val="4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Swimming begins in May </a:t>
            </a:r>
            <a:r>
              <a:rPr lang="en-US" sz="2000" dirty="0">
                <a:solidFill>
                  <a:schemeClr val="dk1"/>
                </a:solidFill>
                <a:latin typeface="Arial"/>
                <a:ea typeface="Arial"/>
                <a:cs typeface="Arial"/>
                <a:sym typeface="Arial"/>
              </a:rPr>
              <a:t>TBC</a:t>
            </a:r>
            <a:r>
              <a:rPr lang="en-US" sz="2000" b="0" i="0" u="none" strike="noStrike" cap="none" dirty="0">
                <a:solidFill>
                  <a:schemeClr val="dk1"/>
                </a:solidFill>
                <a:latin typeface="Arial"/>
                <a:ea typeface="Arial"/>
                <a:cs typeface="Arial"/>
                <a:sym typeface="Arial"/>
              </a:rPr>
              <a:t> - Helpers are appreciated- please sign up. </a:t>
            </a:r>
            <a:endParaRPr dirty="0"/>
          </a:p>
          <a:p>
            <a:pPr marL="342900" marR="0" lvl="0" indent="-342900" algn="l" rtl="0">
              <a:lnSpc>
                <a:spcPct val="90000"/>
              </a:lnSpc>
              <a:spcBef>
                <a:spcPts val="4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Class assembly TBC </a:t>
            </a:r>
            <a:endParaRPr dirty="0"/>
          </a:p>
          <a:p>
            <a:pPr marL="0" marR="0" lvl="0" indent="0" algn="l" rtl="0">
              <a:lnSpc>
                <a:spcPct val="90000"/>
              </a:lnSpc>
              <a:spcBef>
                <a:spcPts val="400"/>
              </a:spcBef>
              <a:spcAft>
                <a:spcPts val="0"/>
              </a:spcAft>
              <a:buClr>
                <a:srgbClr val="FFFF00"/>
              </a:buClr>
              <a:buSzPts val="2000"/>
              <a:buFont typeface="Arial"/>
              <a:buNone/>
            </a:pPr>
            <a:endParaRPr lang="en-GB" sz="2000" b="0" i="0" u="none" strike="noStrike" cap="none" dirty="0">
              <a:solidFill>
                <a:schemeClr val="dk1"/>
              </a:solidFill>
              <a:latin typeface="Arial"/>
              <a:ea typeface="Arial"/>
              <a:cs typeface="Arial"/>
              <a:sym typeface="Arial"/>
            </a:endParaRPr>
          </a:p>
          <a:p>
            <a:pPr marL="0" marR="0" lvl="0" indent="0" algn="l" rtl="0">
              <a:lnSpc>
                <a:spcPct val="90000"/>
              </a:lnSpc>
              <a:spcBef>
                <a:spcPts val="400"/>
              </a:spcBef>
              <a:spcAft>
                <a:spcPts val="0"/>
              </a:spcAft>
              <a:buClr>
                <a:srgbClr val="FFFF00"/>
              </a:buClr>
              <a:buSzPts val="2000"/>
              <a:buFont typeface="Arial"/>
              <a:buNone/>
            </a:pPr>
            <a:endParaRPr lang="en-GB" sz="2000" dirty="0">
              <a:solidFill>
                <a:schemeClr val="dk1"/>
              </a:solidFill>
              <a:latin typeface="Arial"/>
              <a:ea typeface="Arial"/>
              <a:cs typeface="Arial"/>
              <a:sym typeface="Arial"/>
            </a:endParaRPr>
          </a:p>
          <a:p>
            <a:pPr marL="0" marR="0" lvl="0" indent="0" algn="l" rtl="0">
              <a:lnSpc>
                <a:spcPct val="90000"/>
              </a:lnSpc>
              <a:spcBef>
                <a:spcPts val="400"/>
              </a:spcBef>
              <a:spcAft>
                <a:spcPts val="0"/>
              </a:spcAft>
              <a:buClr>
                <a:srgbClr val="FFFF00"/>
              </a:buClr>
              <a:buSzPts val="2000"/>
              <a:buFont typeface="Arial"/>
              <a:buNone/>
            </a:pPr>
            <a:r>
              <a:rPr lang="en-GB" sz="2000" b="0" i="0" u="none" strike="noStrike" cap="none" dirty="0">
                <a:solidFill>
                  <a:schemeClr val="dk1"/>
                </a:solidFill>
                <a:latin typeface="Arial"/>
                <a:ea typeface="Arial"/>
                <a:cs typeface="Arial"/>
                <a:sym typeface="Arial"/>
              </a:rPr>
              <a:t>Thank you for listening – any questions? </a:t>
            </a:r>
            <a:endParaRPr sz="2000" b="0" i="0" u="none" strike="noStrike" cap="none" dirty="0">
              <a:solidFill>
                <a:schemeClr val="dk1"/>
              </a:solidFill>
              <a:latin typeface="Arial"/>
              <a:ea typeface="Arial"/>
              <a:cs typeface="Arial"/>
              <a:sym typeface="Arial"/>
            </a:endParaRPr>
          </a:p>
          <a:p>
            <a:pPr marL="342900" marR="0" lvl="0" indent="-215900" algn="l" rtl="0">
              <a:lnSpc>
                <a:spcPct val="90000"/>
              </a:lnSpc>
              <a:spcBef>
                <a:spcPts val="400"/>
              </a:spcBef>
              <a:spcAft>
                <a:spcPts val="0"/>
              </a:spcAft>
              <a:buClr>
                <a:srgbClr val="FFFF00"/>
              </a:buClr>
              <a:buSzPts val="2000"/>
              <a:buFont typeface="Arial"/>
              <a:buNone/>
            </a:pPr>
            <a:endParaRPr sz="2000" b="0" i="0" u="none" strike="noStrike" cap="none" dirty="0">
              <a:solidFill>
                <a:schemeClr val="dk1"/>
              </a:solidFill>
              <a:latin typeface="Arial"/>
              <a:ea typeface="Arial"/>
              <a:cs typeface="Arial"/>
              <a:sym typeface="Aria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80"/>
                                        <p:tgtEl>
                                          <p:spTgt spid="183"/>
                                        </p:tgtEl>
                                      </p:cBhvr>
                                    </p:animEffect>
                                  </p:childTnLst>
                                </p:cTn>
                              </p:par>
                            </p:childTnLst>
                          </p:cTn>
                        </p:par>
                        <p:par>
                          <p:cTn id="8" fill="hold">
                            <p:stCondLst>
                              <p:cond delay="80"/>
                            </p:stCondLst>
                            <p:childTnLst>
                              <p:par>
                                <p:cTn id="9" presetID="2" presetClass="entr" presetSubtype="4" fill="hold" nodeType="afterEffect">
                                  <p:stCondLst>
                                    <p:cond delay="0"/>
                                  </p:stCondLst>
                                  <p:childTnLst>
                                    <p:set>
                                      <p:cBhvr>
                                        <p:cTn id="10" dur="1" fill="hold">
                                          <p:stCondLst>
                                            <p:cond delay="0"/>
                                          </p:stCondLst>
                                        </p:cTn>
                                        <p:tgtEl>
                                          <p:spTgt spid="184">
                                            <p:txEl>
                                              <p:pRg st="0" end="0"/>
                                            </p:txEl>
                                          </p:spTgt>
                                        </p:tgtEl>
                                        <p:attrNameLst>
                                          <p:attrName>style.visibility</p:attrName>
                                        </p:attrNameLst>
                                      </p:cBhvr>
                                      <p:to>
                                        <p:strVal val="visible"/>
                                      </p:to>
                                    </p:set>
                                    <p:anim calcmode="lin" valueType="num">
                                      <p:cBhvr additive="base">
                                        <p:cTn id="11" dur="500"/>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12" fill="hold">
                            <p:stCondLst>
                              <p:cond delay="580"/>
                            </p:stCondLst>
                            <p:childTnLst>
                              <p:par>
                                <p:cTn id="13" presetID="2" presetClass="entr" presetSubtype="4" fill="hold" nodeType="afterEffect">
                                  <p:stCondLst>
                                    <p:cond delay="0"/>
                                  </p:stCondLst>
                                  <p:childTnLst>
                                    <p:set>
                                      <p:cBhvr>
                                        <p:cTn id="14" dur="1" fill="hold">
                                          <p:stCondLst>
                                            <p:cond delay="0"/>
                                          </p:stCondLst>
                                        </p:cTn>
                                        <p:tgtEl>
                                          <p:spTgt spid="184">
                                            <p:txEl>
                                              <p:pRg st="1" end="1"/>
                                            </p:txEl>
                                          </p:spTgt>
                                        </p:tgtEl>
                                        <p:attrNameLst>
                                          <p:attrName>style.visibility</p:attrName>
                                        </p:attrNameLst>
                                      </p:cBhvr>
                                      <p:to>
                                        <p:strVal val="visible"/>
                                      </p:to>
                                    </p:set>
                                    <p:anim calcmode="lin" valueType="num">
                                      <p:cBhvr additive="base">
                                        <p:cTn id="15" dur="500"/>
                                        <p:tgtEl>
                                          <p:spTgt spid="18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80"/>
                            </p:stCondLst>
                            <p:childTnLst>
                              <p:par>
                                <p:cTn id="17" presetID="2" presetClass="entr" presetSubtype="4" fill="hold" nodeType="afterEffect">
                                  <p:stCondLst>
                                    <p:cond delay="0"/>
                                  </p:stCondLst>
                                  <p:childTnLst>
                                    <p:set>
                                      <p:cBhvr>
                                        <p:cTn id="18" dur="1" fill="hold">
                                          <p:stCondLst>
                                            <p:cond delay="0"/>
                                          </p:stCondLst>
                                        </p:cTn>
                                        <p:tgtEl>
                                          <p:spTgt spid="184">
                                            <p:txEl>
                                              <p:pRg st="2" end="2"/>
                                            </p:txEl>
                                          </p:spTgt>
                                        </p:tgtEl>
                                        <p:attrNameLst>
                                          <p:attrName>style.visibility</p:attrName>
                                        </p:attrNameLst>
                                      </p:cBhvr>
                                      <p:to>
                                        <p:strVal val="visible"/>
                                      </p:to>
                                    </p:set>
                                    <p:anim calcmode="lin" valueType="num">
                                      <p:cBhvr additive="base">
                                        <p:cTn id="19" dur="500"/>
                                        <p:tgtEl>
                                          <p:spTgt spid="18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80"/>
                            </p:stCondLst>
                            <p:childTnLst>
                              <p:par>
                                <p:cTn id="21" presetID="2" presetClass="entr" presetSubtype="4" fill="hold" nodeType="afterEffect">
                                  <p:stCondLst>
                                    <p:cond delay="0"/>
                                  </p:stCondLst>
                                  <p:childTnLst>
                                    <p:set>
                                      <p:cBhvr>
                                        <p:cTn id="22" dur="1" fill="hold">
                                          <p:stCondLst>
                                            <p:cond delay="0"/>
                                          </p:stCondLst>
                                        </p:cTn>
                                        <p:tgtEl>
                                          <p:spTgt spid="184">
                                            <p:txEl>
                                              <p:pRg st="5" end="5"/>
                                            </p:txEl>
                                          </p:spTgt>
                                        </p:tgtEl>
                                        <p:attrNameLst>
                                          <p:attrName>style.visibility</p:attrName>
                                        </p:attrNameLst>
                                      </p:cBhvr>
                                      <p:to>
                                        <p:strVal val="visible"/>
                                      </p:to>
                                    </p:set>
                                    <p:anim calcmode="lin" valueType="num">
                                      <p:cBhvr additive="base">
                                        <p:cTn id="23" dur="500"/>
                                        <p:tgtEl>
                                          <p:spTgt spid="18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220717" y="358487"/>
            <a:ext cx="9051667"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4000" dirty="0">
                <a:solidFill>
                  <a:srgbClr val="669900"/>
                </a:solidFill>
              </a:rPr>
              <a:t>What to expect in Year 5:</a:t>
            </a:r>
            <a:endParaRPr dirty="0"/>
          </a:p>
        </p:txBody>
      </p:sp>
      <p:sp>
        <p:nvSpPr>
          <p:cNvPr id="2" name="Rectangle 1">
            <a:extLst>
              <a:ext uri="{FF2B5EF4-FFF2-40B4-BE49-F238E27FC236}">
                <a16:creationId xmlns:a16="http://schemas.microsoft.com/office/drawing/2014/main" id="{50B5AD56-29E5-411A-B0C5-3745C58485D0}"/>
              </a:ext>
            </a:extLst>
          </p:cNvPr>
          <p:cNvSpPr/>
          <p:nvPr/>
        </p:nvSpPr>
        <p:spPr>
          <a:xfrm>
            <a:off x="190317" y="1047545"/>
            <a:ext cx="4213274" cy="5632311"/>
          </a:xfrm>
          <a:prstGeom prst="rect">
            <a:avLst/>
          </a:prstGeom>
        </p:spPr>
        <p:txBody>
          <a:bodyPr wrap="square">
            <a:spAutoFit/>
          </a:bodyPr>
          <a:lstStyle/>
          <a:p>
            <a:r>
              <a:rPr lang="en-GB" dirty="0"/>
              <a:t>A nurturing and calm classroom </a:t>
            </a:r>
          </a:p>
          <a:p>
            <a:endParaRPr lang="en-GB" dirty="0"/>
          </a:p>
          <a:p>
            <a:r>
              <a:rPr lang="en-GB" dirty="0"/>
              <a:t>Exciting learning in a range of subjects</a:t>
            </a:r>
          </a:p>
          <a:p>
            <a:endParaRPr lang="en-GB" dirty="0"/>
          </a:p>
          <a:p>
            <a:r>
              <a:rPr lang="en-GB" dirty="0"/>
              <a:t>Culture, comfort and creativity </a:t>
            </a:r>
          </a:p>
          <a:p>
            <a:endParaRPr lang="en-GB" dirty="0"/>
          </a:p>
          <a:p>
            <a:r>
              <a:rPr lang="en-GB" dirty="0"/>
              <a:t>Enjoying ‘Book based English’ for interest and engagement and love of reading</a:t>
            </a:r>
          </a:p>
          <a:p>
            <a:endParaRPr lang="en-GB" dirty="0"/>
          </a:p>
          <a:p>
            <a:r>
              <a:rPr lang="en-GB" dirty="0"/>
              <a:t>Revision of the basics – handwriting and spelling and punctuation. X tables</a:t>
            </a:r>
          </a:p>
          <a:p>
            <a:endParaRPr lang="en-GB" dirty="0"/>
          </a:p>
          <a:p>
            <a:r>
              <a:rPr lang="en-GB" dirty="0"/>
              <a:t>Increased Independence- helps them to feel empowered                          </a:t>
            </a:r>
          </a:p>
          <a:p>
            <a:endParaRPr lang="en-GB" dirty="0"/>
          </a:p>
          <a:p>
            <a:r>
              <a:rPr lang="en-GB" dirty="0"/>
              <a:t>Academic Progress &amp; </a:t>
            </a:r>
          </a:p>
          <a:p>
            <a:r>
              <a:rPr lang="en-GB" dirty="0"/>
              <a:t>Home Learning</a:t>
            </a:r>
          </a:p>
          <a:p>
            <a:endParaRPr lang="en-GB" dirty="0"/>
          </a:p>
          <a:p>
            <a:r>
              <a:rPr lang="en-GB" dirty="0"/>
              <a:t>Healthy living</a:t>
            </a:r>
          </a:p>
        </p:txBody>
      </p:sp>
      <p:sp>
        <p:nvSpPr>
          <p:cNvPr id="3" name="Rectangle 2">
            <a:extLst>
              <a:ext uri="{FF2B5EF4-FFF2-40B4-BE49-F238E27FC236}">
                <a16:creationId xmlns:a16="http://schemas.microsoft.com/office/drawing/2014/main" id="{5BC991B0-0444-41D1-A048-B9D1E35AC7EE}"/>
              </a:ext>
            </a:extLst>
          </p:cNvPr>
          <p:cNvSpPr/>
          <p:nvPr/>
        </p:nvSpPr>
        <p:spPr>
          <a:xfrm>
            <a:off x="4814624" y="1133361"/>
            <a:ext cx="4329376" cy="1754326"/>
          </a:xfrm>
          <a:prstGeom prst="rect">
            <a:avLst/>
          </a:prstGeom>
        </p:spPr>
        <p:txBody>
          <a:bodyPr wrap="square">
            <a:spAutoFit/>
          </a:bodyPr>
          <a:lstStyle/>
          <a:p>
            <a:pPr marL="285750" indent="-285750">
              <a:buFont typeface="Wingdings" panose="05000000000000000000" pitchFamily="2" charset="2"/>
              <a:buChar char="ü"/>
            </a:pPr>
            <a:r>
              <a:rPr lang="en-US" dirty="0">
                <a:solidFill>
                  <a:srgbClr val="FF0000"/>
                </a:solidFill>
                <a:latin typeface="Comic Sans MS" panose="030F0702030302020204" pitchFamily="66" charset="0"/>
              </a:rPr>
              <a:t>Increased independence.</a:t>
            </a:r>
          </a:p>
          <a:p>
            <a:pPr marL="285750" indent="-285750">
              <a:buFont typeface="Wingdings" panose="05000000000000000000" pitchFamily="2" charset="2"/>
              <a:buChar char="ü"/>
            </a:pPr>
            <a:r>
              <a:rPr lang="en-US" dirty="0">
                <a:solidFill>
                  <a:srgbClr val="FF0000"/>
                </a:solidFill>
                <a:latin typeface="Comic Sans MS" panose="030F0702030302020204" pitchFamily="66" charset="0"/>
              </a:rPr>
              <a:t> ‘Learning to learn’.</a:t>
            </a:r>
          </a:p>
          <a:p>
            <a:pPr marL="285750" indent="-285750">
              <a:buFont typeface="Wingdings" panose="05000000000000000000" pitchFamily="2" charset="2"/>
              <a:buChar char="ü"/>
            </a:pPr>
            <a:r>
              <a:rPr lang="en-US" dirty="0">
                <a:solidFill>
                  <a:srgbClr val="FF0000"/>
                </a:solidFill>
                <a:latin typeface="Comic Sans MS" panose="030F0702030302020204" pitchFamily="66" charset="0"/>
              </a:rPr>
              <a:t>Asking questions.</a:t>
            </a:r>
          </a:p>
          <a:p>
            <a:pPr marL="285750" indent="-285750">
              <a:buFont typeface="Wingdings" panose="05000000000000000000" pitchFamily="2" charset="2"/>
              <a:buChar char="ü"/>
            </a:pPr>
            <a:r>
              <a:rPr lang="en-US" dirty="0">
                <a:solidFill>
                  <a:srgbClr val="FF0000"/>
                </a:solidFill>
                <a:latin typeface="Comic Sans MS" panose="030F0702030302020204" pitchFamily="66" charset="0"/>
              </a:rPr>
              <a:t>Having a go.</a:t>
            </a:r>
          </a:p>
          <a:p>
            <a:pPr marL="285750" indent="-285750">
              <a:buFont typeface="Wingdings" panose="05000000000000000000" pitchFamily="2" charset="2"/>
              <a:buChar char="ü"/>
            </a:pPr>
            <a:r>
              <a:rPr lang="en-US" dirty="0">
                <a:solidFill>
                  <a:srgbClr val="FF0000"/>
                </a:solidFill>
                <a:latin typeface="Comic Sans MS" panose="030F0702030302020204" pitchFamily="66" charset="0"/>
              </a:rPr>
              <a:t>Not being afraid to make mistakes.</a:t>
            </a:r>
          </a:p>
          <a:p>
            <a:pPr marL="285750" indent="-285750">
              <a:buFont typeface="Wingdings" panose="05000000000000000000" pitchFamily="2" charset="2"/>
              <a:buChar char="ü"/>
            </a:pPr>
            <a:r>
              <a:rPr lang="en-US" dirty="0">
                <a:solidFill>
                  <a:srgbClr val="FF0000"/>
                </a:solidFill>
                <a:latin typeface="Comic Sans MS" panose="030F0702030302020204" pitchFamily="66" charset="0"/>
              </a:rPr>
              <a:t> Not giving up.</a:t>
            </a:r>
          </a:p>
        </p:txBody>
      </p:sp>
      <p:pic>
        <p:nvPicPr>
          <p:cNvPr id="4" name="Picture 3">
            <a:extLst>
              <a:ext uri="{FF2B5EF4-FFF2-40B4-BE49-F238E27FC236}">
                <a16:creationId xmlns:a16="http://schemas.microsoft.com/office/drawing/2014/main" id="{5E4353D5-7A4E-463F-89B7-BEC826CEB027}"/>
              </a:ext>
            </a:extLst>
          </p:cNvPr>
          <p:cNvPicPr>
            <a:picLocks noChangeAspect="1"/>
          </p:cNvPicPr>
          <p:nvPr/>
        </p:nvPicPr>
        <p:blipFill>
          <a:blip r:embed="rId3"/>
          <a:stretch>
            <a:fillRect/>
          </a:stretch>
        </p:blipFill>
        <p:spPr>
          <a:xfrm>
            <a:off x="6794402" y="4821452"/>
            <a:ext cx="2036548" cy="2036548"/>
          </a:xfrm>
          <a:prstGeom prst="rect">
            <a:avLst/>
          </a:prstGeom>
        </p:spPr>
      </p:pic>
      <p:pic>
        <p:nvPicPr>
          <p:cNvPr id="1028" name="Picture 4" descr="Victorian England - Dan Tastic Education">
            <a:extLst>
              <a:ext uri="{FF2B5EF4-FFF2-40B4-BE49-F238E27FC236}">
                <a16:creationId xmlns:a16="http://schemas.microsoft.com/office/drawing/2014/main" id="{FEDBAA88-FB26-4D18-8E08-3713F12CAA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7676" y="3104434"/>
            <a:ext cx="4213274" cy="15185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hackleton's Journey by William Grill (Hardcover, 2014) for sale online |  eBay">
            <a:extLst>
              <a:ext uri="{FF2B5EF4-FFF2-40B4-BE49-F238E27FC236}">
                <a16:creationId xmlns:a16="http://schemas.microsoft.com/office/drawing/2014/main" id="{B43284F5-A96E-4E27-A65B-4D7ED182D0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4168" y="5019508"/>
            <a:ext cx="1322093" cy="16404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orld Globe with Stand, 13&quot; Desk Classroom Decorative Globe for Students &amp;  Geography Teachers, 360° Horizontal Rotation, Full Length 19.7 inch World  Globe Map with Clear Text Markings, Blue : Amazon.co.uk: Stationery">
            <a:extLst>
              <a:ext uri="{FF2B5EF4-FFF2-40B4-BE49-F238E27FC236}">
                <a16:creationId xmlns:a16="http://schemas.microsoft.com/office/drawing/2014/main" id="{50A80A12-FECE-4A96-8D2B-11701578E8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2065" y="222773"/>
            <a:ext cx="914401" cy="13831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6CD1C82-CE80-40AA-82A5-22FB4A88D147}"/>
              </a:ext>
            </a:extLst>
          </p:cNvPr>
          <p:cNvPicPr>
            <a:picLocks noChangeAspect="1"/>
          </p:cNvPicPr>
          <p:nvPr/>
        </p:nvPicPr>
        <p:blipFill>
          <a:blip r:embed="rId7"/>
          <a:stretch>
            <a:fillRect/>
          </a:stretch>
        </p:blipFill>
        <p:spPr>
          <a:xfrm>
            <a:off x="2684563" y="5339466"/>
            <a:ext cx="2597421" cy="1518534"/>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8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6"/>
          <p:cNvSpPr/>
          <p:nvPr/>
        </p:nvSpPr>
        <p:spPr>
          <a:xfrm>
            <a:off x="251520" y="188640"/>
            <a:ext cx="7632848" cy="7158883"/>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1400"/>
              <a:buFont typeface="Arial"/>
              <a:buNone/>
            </a:pPr>
            <a:r>
              <a:rPr lang="en-US" sz="1400" b="1" i="0" u="sng" strike="noStrike" cap="none" dirty="0">
                <a:solidFill>
                  <a:schemeClr val="dk1"/>
                </a:solidFill>
                <a:latin typeface="Arial"/>
                <a:ea typeface="Arial"/>
                <a:cs typeface="Arial"/>
                <a:sym typeface="Arial"/>
              </a:rPr>
              <a:t>Lessons and school life</a:t>
            </a:r>
            <a:r>
              <a:rPr lang="en-US" sz="1400" b="0" i="0" u="sng" strike="noStrike" cap="none" dirty="0">
                <a:solidFill>
                  <a:schemeClr val="dk1"/>
                </a:solidFill>
                <a:latin typeface="Arial"/>
                <a:ea typeface="Arial"/>
                <a:cs typeface="Arial"/>
                <a:sym typeface="Arial"/>
              </a:rPr>
              <a:t>: </a:t>
            </a:r>
            <a:endParaRPr dirty="0"/>
          </a:p>
          <a:p>
            <a:pPr marL="0" marR="0" lvl="0" indent="0" algn="l" rtl="0">
              <a:lnSpc>
                <a:spcPct val="80000"/>
              </a:lnSpc>
              <a:spcBef>
                <a:spcPts val="0"/>
              </a:spcBef>
              <a:spcAft>
                <a:spcPts val="0"/>
              </a:spcAft>
              <a:buClr>
                <a:schemeClr val="dk1"/>
              </a:buClr>
              <a:buSzPts val="1400"/>
              <a:buFont typeface="Arial"/>
              <a:buNone/>
            </a:pPr>
            <a:endParaRPr sz="1400" b="0" i="0" u="sng" strike="noStrike" cap="none" dirty="0">
              <a:solidFill>
                <a:schemeClr val="dk1"/>
              </a:solidFill>
              <a:latin typeface="Arial"/>
              <a:ea typeface="Arial"/>
              <a:cs typeface="Arial"/>
              <a:sym typeface="Arial"/>
            </a:endParaRPr>
          </a:p>
          <a:p>
            <a:pPr marL="0" marR="0" lvl="0" indent="0" algn="l" rtl="0">
              <a:lnSpc>
                <a:spcPct val="80000"/>
              </a:lnSpc>
              <a:spcBef>
                <a:spcPts val="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A curriculum and attitude of HOPEFULNESS. Thought provoking and spiritually enriching Religious Studies; great books to read and study; Creative and stimulating English; Engaging </a:t>
            </a:r>
            <a:r>
              <a:rPr lang="en-US" sz="1200" b="0" i="0" u="none" strike="noStrike" cap="none" dirty="0" err="1">
                <a:solidFill>
                  <a:schemeClr val="dk1"/>
                </a:solidFill>
                <a:latin typeface="Arial"/>
                <a:ea typeface="Arial"/>
                <a:cs typeface="Arial"/>
                <a:sym typeface="Arial"/>
              </a:rPr>
              <a:t>Maths</a:t>
            </a:r>
            <a:r>
              <a:rPr lang="en-US" sz="1200" b="0" i="0" u="none" strike="noStrike" cap="none" dirty="0">
                <a:solidFill>
                  <a:schemeClr val="dk1"/>
                </a:solidFill>
                <a:latin typeface="Arial"/>
                <a:ea typeface="Arial"/>
                <a:cs typeface="Arial"/>
                <a:sym typeface="Arial"/>
              </a:rPr>
              <a:t>; Practical Science; Interesting Topic work; Fun History projects; Geography; Music; Art; Drama and Dance; Computing and E-safety; P.E and Gym, Swimming and  Games; PHSEE and Languages. </a:t>
            </a:r>
            <a:endParaRPr dirty="0"/>
          </a:p>
          <a:p>
            <a:pPr marL="0" marR="0" lvl="0" indent="0" algn="l" rtl="0">
              <a:lnSpc>
                <a:spcPct val="80000"/>
              </a:lnSpc>
              <a:spcBef>
                <a:spcPts val="0"/>
              </a:spcBef>
              <a:spcAft>
                <a:spcPts val="0"/>
              </a:spcAft>
              <a:buClr>
                <a:schemeClr val="dk1"/>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80000"/>
              </a:lnSpc>
              <a:spcBef>
                <a:spcPts val="0"/>
              </a:spcBef>
              <a:spcAft>
                <a:spcPts val="0"/>
              </a:spcAft>
              <a:buClr>
                <a:schemeClr val="dk1"/>
              </a:buClr>
              <a:buSzPts val="1400"/>
              <a:buFont typeface="Arial"/>
              <a:buNone/>
            </a:pPr>
            <a:r>
              <a:rPr lang="en-US" sz="1400" b="1" i="0" u="sng" strike="noStrike" cap="none" dirty="0">
                <a:solidFill>
                  <a:schemeClr val="dk1"/>
                </a:solidFill>
                <a:latin typeface="Arial"/>
                <a:ea typeface="Arial"/>
                <a:cs typeface="Arial"/>
                <a:sym typeface="Arial"/>
              </a:rPr>
              <a:t>Enriching experiences: </a:t>
            </a:r>
            <a:endParaRPr dirty="0"/>
          </a:p>
          <a:p>
            <a:pPr marL="0" marR="0" lvl="0" indent="0" algn="l" rtl="0">
              <a:lnSpc>
                <a:spcPct val="80000"/>
              </a:lnSpc>
              <a:spcBef>
                <a:spcPts val="0"/>
              </a:spcBef>
              <a:spcAft>
                <a:spcPts val="0"/>
              </a:spcAft>
              <a:buClr>
                <a:schemeClr val="dk1"/>
              </a:buClr>
              <a:buSzPts val="1400"/>
              <a:buFont typeface="Arial"/>
              <a:buNone/>
            </a:pPr>
            <a:endParaRPr sz="1400" b="1" i="0" u="sng" strike="noStrike" cap="none" dirty="0">
              <a:solidFill>
                <a:schemeClr val="dk1"/>
              </a:solidFill>
              <a:latin typeface="Arial"/>
              <a:ea typeface="Arial"/>
              <a:cs typeface="Arial"/>
              <a:sym typeface="Arial"/>
            </a:endParaRPr>
          </a:p>
          <a:p>
            <a:pPr marL="0" marR="0" lvl="0" indent="0" algn="l" rtl="0">
              <a:lnSpc>
                <a:spcPct val="80000"/>
              </a:lnSpc>
              <a:spcBef>
                <a:spcPts val="0"/>
              </a:spcBef>
              <a:spcAft>
                <a:spcPts val="0"/>
              </a:spcAft>
              <a:buClr>
                <a:schemeClr val="dk1"/>
              </a:buClr>
              <a:buSzPts val="1200"/>
              <a:buFont typeface="Arial"/>
              <a:buNone/>
            </a:pPr>
            <a:r>
              <a:rPr lang="en-US" sz="1200" b="0" i="0" u="none" strike="noStrike" cap="none" dirty="0" err="1">
                <a:solidFill>
                  <a:schemeClr val="dk1"/>
                </a:solidFill>
                <a:latin typeface="Arial"/>
                <a:ea typeface="Arial"/>
                <a:cs typeface="Arial"/>
                <a:sym typeface="Arial"/>
              </a:rPr>
              <a:t>Kilve</a:t>
            </a:r>
            <a:r>
              <a:rPr lang="en-US" sz="1200" b="0" i="0" u="none" strike="noStrike" cap="none" dirty="0">
                <a:solidFill>
                  <a:schemeClr val="dk1"/>
                </a:solidFill>
                <a:latin typeface="Arial"/>
                <a:ea typeface="Arial"/>
                <a:cs typeface="Arial"/>
                <a:sym typeface="Arial"/>
              </a:rPr>
              <a:t> Court residential, outdoor learning. We also visit secondary schools in the Summer term. </a:t>
            </a:r>
            <a:endParaRPr dirty="0"/>
          </a:p>
          <a:p>
            <a:pPr marL="0" marR="0" lvl="0" indent="0" algn="l" rtl="0">
              <a:lnSpc>
                <a:spcPct val="80000"/>
              </a:lnSpc>
              <a:spcBef>
                <a:spcPts val="0"/>
              </a:spcBef>
              <a:spcAft>
                <a:spcPts val="0"/>
              </a:spcAft>
              <a:buClr>
                <a:schemeClr val="dk1"/>
              </a:buClr>
              <a:buSzPts val="1200"/>
              <a:buFont typeface="Arial"/>
              <a:buNone/>
            </a:pPr>
            <a:endParaRPr sz="1200" b="0" i="0" u="none" strike="noStrike" cap="none" dirty="0">
              <a:solidFill>
                <a:schemeClr val="dk1"/>
              </a:solidFill>
              <a:latin typeface="Arial"/>
              <a:ea typeface="Arial"/>
              <a:cs typeface="Arial"/>
              <a:sym typeface="Arial"/>
            </a:endParaRPr>
          </a:p>
          <a:p>
            <a:pPr marL="0" marR="0" lvl="0" indent="0" algn="l" rtl="0">
              <a:lnSpc>
                <a:spcPct val="80000"/>
              </a:lnSpc>
              <a:spcBef>
                <a:spcPts val="0"/>
              </a:spcBef>
              <a:spcAft>
                <a:spcPts val="0"/>
              </a:spcAft>
              <a:buClr>
                <a:schemeClr val="dk1"/>
              </a:buClr>
              <a:buSzPts val="1400"/>
              <a:buFont typeface="Arial"/>
              <a:buNone/>
            </a:pPr>
            <a:r>
              <a:rPr lang="en-US" sz="1400" b="1" i="0" u="sng" strike="noStrike" cap="none" dirty="0">
                <a:solidFill>
                  <a:schemeClr val="dk1"/>
                </a:solidFill>
                <a:latin typeface="Arial"/>
                <a:ea typeface="Arial"/>
                <a:cs typeface="Arial"/>
                <a:sym typeface="Arial"/>
              </a:rPr>
              <a:t>Growth Mindset – The ‘I can do it’ attitude</a:t>
            </a:r>
            <a:r>
              <a:rPr lang="en-US" sz="1400" b="0" i="0" u="none" strike="noStrike" cap="none" dirty="0">
                <a:solidFill>
                  <a:schemeClr val="dk1"/>
                </a:solidFill>
                <a:latin typeface="Arial"/>
                <a:ea typeface="Arial"/>
                <a:cs typeface="Arial"/>
                <a:sym typeface="Arial"/>
              </a:rPr>
              <a:t>: </a:t>
            </a:r>
            <a:endParaRPr dirty="0"/>
          </a:p>
          <a:p>
            <a:pPr marL="0" marR="0" lvl="0" indent="0" algn="l" rtl="0">
              <a:lnSpc>
                <a:spcPct val="80000"/>
              </a:lnSpc>
              <a:spcBef>
                <a:spcPts val="0"/>
              </a:spcBef>
              <a:spcAft>
                <a:spcPts val="0"/>
              </a:spcAft>
              <a:buClr>
                <a:schemeClr val="dk1"/>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80000"/>
              </a:lnSpc>
              <a:spcBef>
                <a:spcPts val="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Year 5 is when children begin to develop independence, resilience and </a:t>
            </a:r>
            <a:r>
              <a:rPr lang="en-US" sz="1200" b="0" i="0" u="none" strike="noStrike" cap="none" dirty="0" err="1">
                <a:solidFill>
                  <a:schemeClr val="dk1"/>
                </a:solidFill>
                <a:latin typeface="Arial"/>
                <a:ea typeface="Arial"/>
                <a:cs typeface="Arial"/>
                <a:sym typeface="Arial"/>
              </a:rPr>
              <a:t>organisation</a:t>
            </a:r>
            <a:r>
              <a:rPr lang="en-US" sz="1200" b="0" i="0" u="none" strike="noStrike" cap="none" dirty="0">
                <a:solidFill>
                  <a:schemeClr val="dk1"/>
                </a:solidFill>
                <a:latin typeface="Arial"/>
                <a:ea typeface="Arial"/>
                <a:cs typeface="Arial"/>
                <a:sym typeface="Arial"/>
              </a:rPr>
              <a:t>, readying themselves for the challenges ahead. </a:t>
            </a:r>
            <a:endParaRPr dirty="0"/>
          </a:p>
          <a:p>
            <a:pPr marL="0" marR="0" lvl="0" indent="0" algn="l" rtl="0">
              <a:lnSpc>
                <a:spcPct val="80000"/>
              </a:lnSpc>
              <a:spcBef>
                <a:spcPts val="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They can use the strategies we have taught them to; learn spellings; spot and steal great vocabulary; use a dictionary or thesaurus to aid writing and reading; edit and re- work writing; check calculations; learn x tables or solve problems in </a:t>
            </a:r>
            <a:r>
              <a:rPr lang="en-US" sz="1200" b="0" i="0" u="none" strike="noStrike" cap="none" dirty="0" err="1">
                <a:solidFill>
                  <a:schemeClr val="dk1"/>
                </a:solidFill>
                <a:latin typeface="Arial"/>
                <a:ea typeface="Arial"/>
                <a:cs typeface="Arial"/>
                <a:sym typeface="Arial"/>
              </a:rPr>
              <a:t>maths</a:t>
            </a:r>
            <a:r>
              <a:rPr lang="en-US" sz="1200" b="0" i="0" u="none" strike="noStrike" cap="none" dirty="0">
                <a:solidFill>
                  <a:schemeClr val="dk1"/>
                </a:solidFill>
                <a:latin typeface="Arial"/>
                <a:ea typeface="Arial"/>
                <a:cs typeface="Arial"/>
                <a:sym typeface="Arial"/>
              </a:rPr>
              <a:t>, design and experiment in art and DT.  </a:t>
            </a:r>
            <a:endParaRPr dirty="0"/>
          </a:p>
          <a:p>
            <a:pPr marL="0" marR="0" lvl="0" indent="0" algn="l" rtl="0">
              <a:lnSpc>
                <a:spcPct val="80000"/>
              </a:lnSpc>
              <a:spcBef>
                <a:spcPts val="0"/>
              </a:spcBef>
              <a:spcAft>
                <a:spcPts val="0"/>
              </a:spcAft>
              <a:buClr>
                <a:schemeClr val="dk1"/>
              </a:buClr>
              <a:buSzPts val="1400"/>
              <a:buFont typeface="Arial"/>
              <a:buNone/>
            </a:pPr>
            <a:endParaRPr sz="1400" b="1" i="0" u="sng" strike="noStrike" cap="none" dirty="0">
              <a:solidFill>
                <a:schemeClr val="dk1"/>
              </a:solidFill>
              <a:latin typeface="Arial"/>
              <a:ea typeface="Arial"/>
              <a:cs typeface="Arial"/>
              <a:sym typeface="Arial"/>
            </a:endParaRPr>
          </a:p>
          <a:p>
            <a:pPr marL="0" marR="0" lvl="0" indent="0" algn="l" rtl="0">
              <a:lnSpc>
                <a:spcPct val="80000"/>
              </a:lnSpc>
              <a:spcBef>
                <a:spcPts val="0"/>
              </a:spcBef>
              <a:spcAft>
                <a:spcPts val="0"/>
              </a:spcAft>
              <a:buNone/>
            </a:pPr>
            <a:r>
              <a:rPr lang="en-US" sz="1400" b="1" i="0" u="sng" strike="noStrike" cap="none" dirty="0">
                <a:solidFill>
                  <a:srgbClr val="000000"/>
                </a:solidFill>
                <a:latin typeface="Arial"/>
                <a:ea typeface="Arial"/>
                <a:cs typeface="Arial"/>
                <a:sym typeface="Arial"/>
              </a:rPr>
              <a:t>Concentration: </a:t>
            </a:r>
            <a:endParaRPr dirty="0"/>
          </a:p>
          <a:p>
            <a:pPr marL="0" marR="0" lvl="0" indent="0" algn="l" rtl="0">
              <a:lnSpc>
                <a:spcPct val="80000"/>
              </a:lnSpc>
              <a:spcBef>
                <a:spcPts val="0"/>
              </a:spcBef>
              <a:spcAft>
                <a:spcPts val="0"/>
              </a:spcAft>
              <a:buNone/>
            </a:pPr>
            <a:endParaRPr sz="1400" b="1" i="0" u="sng" strike="noStrike" cap="none" dirty="0">
              <a:solidFill>
                <a:srgbClr val="000000"/>
              </a:solidFill>
              <a:latin typeface="Arial"/>
              <a:ea typeface="Arial"/>
              <a:cs typeface="Arial"/>
              <a:sym typeface="Arial"/>
            </a:endParaRPr>
          </a:p>
          <a:p>
            <a:pPr marL="0" marR="0" lvl="0" indent="0" algn="l" rtl="0">
              <a:lnSpc>
                <a:spcPct val="80000"/>
              </a:lnSpc>
              <a:spcBef>
                <a:spcPts val="0"/>
              </a:spcBef>
              <a:spcAft>
                <a:spcPts val="0"/>
              </a:spcAft>
              <a:buNone/>
            </a:pPr>
            <a:r>
              <a:rPr lang="en-US" sz="1200" b="0" i="0" u="none" strike="noStrike" cap="none" dirty="0">
                <a:solidFill>
                  <a:srgbClr val="000000"/>
                </a:solidFill>
                <a:latin typeface="Arial"/>
                <a:ea typeface="Arial"/>
                <a:cs typeface="Arial"/>
                <a:sym typeface="Arial"/>
              </a:rPr>
              <a:t>This year is about developing concentration and encouraging an inquiring minds so they can achieve their potential now and in the future.</a:t>
            </a:r>
            <a:endParaRPr dirty="0"/>
          </a:p>
          <a:p>
            <a:pPr marL="0" marR="0" lvl="0" indent="0" algn="l" rtl="0">
              <a:lnSpc>
                <a:spcPct val="8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80000"/>
              </a:lnSpc>
              <a:spcBef>
                <a:spcPts val="0"/>
              </a:spcBef>
              <a:spcAft>
                <a:spcPts val="0"/>
              </a:spcAft>
              <a:buNone/>
            </a:pPr>
            <a:endParaRPr sz="1400" b="1" i="0" u="sng" strike="noStrike" cap="none" dirty="0">
              <a:solidFill>
                <a:srgbClr val="000000"/>
              </a:solidFill>
              <a:latin typeface="Arial"/>
              <a:ea typeface="Arial"/>
              <a:cs typeface="Arial"/>
              <a:sym typeface="Arial"/>
            </a:endParaRPr>
          </a:p>
          <a:p>
            <a:pPr marL="0" marR="0" lvl="0" indent="0" algn="l" rtl="0">
              <a:lnSpc>
                <a:spcPct val="80000"/>
              </a:lnSpc>
              <a:spcBef>
                <a:spcPts val="0"/>
              </a:spcBef>
              <a:spcAft>
                <a:spcPts val="0"/>
              </a:spcAft>
              <a:buNone/>
            </a:pPr>
            <a:r>
              <a:rPr lang="en-US" sz="1400" b="1" i="0" u="sng" strike="noStrike" cap="none" dirty="0" err="1">
                <a:solidFill>
                  <a:srgbClr val="000000"/>
                </a:solidFill>
                <a:latin typeface="Arial"/>
                <a:ea typeface="Arial"/>
                <a:cs typeface="Arial"/>
                <a:sym typeface="Arial"/>
              </a:rPr>
              <a:t>Responsibities</a:t>
            </a:r>
            <a:r>
              <a:rPr lang="en-US" sz="1400" b="1" i="0" u="sng" strike="noStrike" cap="none" dirty="0">
                <a:solidFill>
                  <a:srgbClr val="000000"/>
                </a:solidFill>
                <a:latin typeface="Arial"/>
                <a:ea typeface="Arial"/>
                <a:cs typeface="Arial"/>
                <a:sym typeface="Arial"/>
              </a:rPr>
              <a:t>: </a:t>
            </a:r>
            <a:endParaRPr dirty="0"/>
          </a:p>
          <a:p>
            <a:pPr marL="0" marR="0" lvl="0" indent="0" algn="l" rtl="0">
              <a:lnSpc>
                <a:spcPct val="80000"/>
              </a:lnSpc>
              <a:spcBef>
                <a:spcPts val="0"/>
              </a:spcBef>
              <a:spcAft>
                <a:spcPts val="0"/>
              </a:spcAft>
              <a:buNone/>
            </a:pPr>
            <a:endParaRPr sz="1400" b="1" i="0" u="sng" strike="noStrike" cap="none" dirty="0">
              <a:solidFill>
                <a:srgbClr val="000000"/>
              </a:solidFill>
              <a:latin typeface="Arial"/>
              <a:ea typeface="Arial"/>
              <a:cs typeface="Arial"/>
              <a:sym typeface="Arial"/>
            </a:endParaRPr>
          </a:p>
          <a:p>
            <a:pPr marL="0" marR="0" lvl="0" indent="0" algn="l" rtl="0">
              <a:lnSpc>
                <a:spcPct val="80000"/>
              </a:lnSpc>
              <a:spcBef>
                <a:spcPts val="0"/>
              </a:spcBef>
              <a:spcAft>
                <a:spcPts val="0"/>
              </a:spcAft>
              <a:buNone/>
            </a:pPr>
            <a:r>
              <a:rPr lang="en-US" sz="1200" b="0" i="0" u="none" strike="noStrike" cap="none" dirty="0">
                <a:solidFill>
                  <a:srgbClr val="000000"/>
                </a:solidFill>
                <a:latin typeface="Arial"/>
                <a:ea typeface="Arial"/>
                <a:cs typeface="Arial"/>
                <a:sym typeface="Arial"/>
              </a:rPr>
              <a:t>Children will be given increased responsibilities, such as having Reception-buddies</a:t>
            </a:r>
            <a:r>
              <a:rPr lang="en-US" sz="1400" b="0" i="0" u="none" strike="noStrike" cap="none" dirty="0">
                <a:solidFill>
                  <a:srgbClr val="000000"/>
                </a:solidFill>
                <a:latin typeface="Arial"/>
                <a:ea typeface="Arial"/>
                <a:cs typeface="Arial"/>
                <a:sym typeface="Arial"/>
              </a:rPr>
              <a:t>.</a:t>
            </a:r>
            <a:endParaRPr dirty="0"/>
          </a:p>
          <a:p>
            <a:pPr marL="0" marR="0" lvl="0" indent="0" algn="l" rtl="0">
              <a:lnSpc>
                <a:spcPct val="8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80000"/>
              </a:lnSpc>
              <a:spcBef>
                <a:spcPts val="0"/>
              </a:spcBef>
              <a:spcAft>
                <a:spcPts val="0"/>
              </a:spcAft>
              <a:buNone/>
            </a:pPr>
            <a:r>
              <a:rPr lang="en-US" sz="1400" b="1" i="0" u="sng" strike="noStrike" cap="none" dirty="0">
                <a:solidFill>
                  <a:srgbClr val="000000"/>
                </a:solidFill>
                <a:latin typeface="Arial"/>
                <a:ea typeface="Arial"/>
                <a:cs typeface="Arial"/>
                <a:sym typeface="Arial"/>
              </a:rPr>
              <a:t>Curiosity: </a:t>
            </a:r>
            <a:endParaRPr dirty="0"/>
          </a:p>
          <a:p>
            <a:pPr marL="0" marR="0" lvl="0" indent="0" algn="l" rtl="0">
              <a:lnSpc>
                <a:spcPct val="80000"/>
              </a:lnSpc>
              <a:spcBef>
                <a:spcPts val="0"/>
              </a:spcBef>
              <a:spcAft>
                <a:spcPts val="0"/>
              </a:spcAft>
              <a:buNone/>
            </a:pPr>
            <a:endParaRPr sz="1400" b="1" i="0" u="sng" strike="noStrike" cap="none" dirty="0">
              <a:solidFill>
                <a:srgbClr val="000000"/>
              </a:solidFill>
              <a:latin typeface="Arial"/>
              <a:ea typeface="Arial"/>
              <a:cs typeface="Arial"/>
              <a:sym typeface="Arial"/>
            </a:endParaRPr>
          </a:p>
          <a:p>
            <a:pPr marL="0" marR="0" lvl="0" indent="0" algn="l" rtl="0">
              <a:lnSpc>
                <a:spcPct val="80000"/>
              </a:lnSpc>
              <a:spcBef>
                <a:spcPts val="0"/>
              </a:spcBef>
              <a:spcAft>
                <a:spcPts val="0"/>
              </a:spcAft>
              <a:buNone/>
            </a:pPr>
            <a:r>
              <a:rPr lang="en-US" sz="1200" b="0" i="0" u="none" strike="noStrike" cap="none" dirty="0">
                <a:solidFill>
                  <a:srgbClr val="000000"/>
                </a:solidFill>
                <a:latin typeface="Arial"/>
                <a:ea typeface="Arial"/>
                <a:cs typeface="Arial"/>
                <a:sym typeface="Arial"/>
              </a:rPr>
              <a:t>They are encouraged to be excited, curious learners, to learn new facts and acquire knowledge and ask questions. They are encouraged to express themselves articulately, artistically and creatively. </a:t>
            </a:r>
            <a:endParaRPr dirty="0"/>
          </a:p>
          <a:p>
            <a:pPr marL="0" marR="0" lvl="0" indent="0" algn="l" rtl="0">
              <a:lnSpc>
                <a:spcPct val="80000"/>
              </a:lnSpc>
              <a:spcBef>
                <a:spcPts val="0"/>
              </a:spcBef>
              <a:spcAft>
                <a:spcPts val="0"/>
              </a:spcAft>
              <a:buNone/>
            </a:pPr>
            <a:r>
              <a:rPr lang="en-US" sz="1200" b="0" i="0" u="none" strike="noStrike" cap="none" dirty="0">
                <a:solidFill>
                  <a:srgbClr val="990099"/>
                </a:solidFill>
                <a:latin typeface="Comic Sans MS"/>
                <a:ea typeface="Comic Sans MS"/>
                <a:cs typeface="Comic Sans MS"/>
                <a:sym typeface="Comic Sans MS"/>
              </a:rPr>
              <a:t>The 3 C’s Culture, creativity and comfort! </a:t>
            </a:r>
            <a:endParaRPr dirty="0"/>
          </a:p>
          <a:p>
            <a:pPr marL="0" marR="0" lvl="0" indent="0" algn="l" rtl="0">
              <a:lnSpc>
                <a:spcPct val="80000"/>
              </a:lnSpc>
              <a:spcBef>
                <a:spcPts val="0"/>
              </a:spcBef>
              <a:spcAft>
                <a:spcPts val="0"/>
              </a:spcAft>
              <a:buClr>
                <a:schemeClr val="dk1"/>
              </a:buClr>
              <a:buSzPts val="1400"/>
              <a:buFont typeface="Arial"/>
              <a:buNone/>
            </a:pPr>
            <a:endParaRPr sz="1400" b="0" i="1" u="none" strike="noStrike" cap="none" dirty="0">
              <a:solidFill>
                <a:srgbClr val="990099"/>
              </a:solidFill>
              <a:latin typeface="Comic Sans MS"/>
              <a:ea typeface="Comic Sans MS"/>
              <a:cs typeface="Comic Sans MS"/>
              <a:sym typeface="Comic Sans MS"/>
            </a:endParaRPr>
          </a:p>
          <a:p>
            <a:pPr marL="0" marR="0" lvl="0" indent="0" algn="l" rtl="0">
              <a:lnSpc>
                <a:spcPct val="80000"/>
              </a:lnSpc>
              <a:spcBef>
                <a:spcPts val="0"/>
              </a:spcBef>
              <a:spcAft>
                <a:spcPts val="0"/>
              </a:spcAft>
              <a:buClr>
                <a:srgbClr val="000000"/>
              </a:buClr>
              <a:buSzPts val="1400"/>
              <a:buFont typeface="Arial"/>
              <a:buNone/>
            </a:pPr>
            <a:r>
              <a:rPr lang="en-US" sz="1400" b="1" i="0" u="sng" strike="noStrike" cap="none" dirty="0" err="1">
                <a:solidFill>
                  <a:srgbClr val="000000"/>
                </a:solidFill>
                <a:latin typeface="Arial"/>
                <a:ea typeface="Arial"/>
                <a:cs typeface="Arial"/>
                <a:sym typeface="Arial"/>
              </a:rPr>
              <a:t>Organisation</a:t>
            </a:r>
            <a:r>
              <a:rPr lang="en-US" sz="1400" b="1" i="0" u="sng" strike="noStrike" cap="none" dirty="0">
                <a:solidFill>
                  <a:srgbClr val="000000"/>
                </a:solidFill>
                <a:latin typeface="Arial"/>
                <a:ea typeface="Arial"/>
                <a:cs typeface="Arial"/>
                <a:sym typeface="Arial"/>
              </a:rPr>
              <a:t>: </a:t>
            </a:r>
            <a:r>
              <a:rPr lang="en-US" sz="1200" b="0" i="0" u="none" strike="noStrike" cap="none" dirty="0">
                <a:solidFill>
                  <a:srgbClr val="000000"/>
                </a:solidFill>
                <a:latin typeface="Arial"/>
                <a:ea typeface="Arial"/>
                <a:cs typeface="Arial"/>
                <a:sym typeface="Arial"/>
              </a:rPr>
              <a:t>Do they pack their bag ready for the next day? Do they do up their own shoe laces?</a:t>
            </a:r>
            <a:endParaRPr dirty="0"/>
          </a:p>
          <a:p>
            <a:pPr marL="0" marR="0" lvl="0" indent="0" algn="l" rtl="0">
              <a:lnSpc>
                <a:spcPct val="8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1. Reading book and record. Scheme book (if on scheme) plus own choice book. Has it been signed? (everyday) Discussion on the book is key – vocabulary, themes </a:t>
            </a:r>
            <a:r>
              <a:rPr lang="en-US" sz="1200" b="0" i="0" u="none" strike="noStrike" cap="none" dirty="0" err="1">
                <a:solidFill>
                  <a:srgbClr val="000000"/>
                </a:solidFill>
                <a:latin typeface="Arial"/>
                <a:ea typeface="Arial"/>
                <a:cs typeface="Arial"/>
                <a:sym typeface="Arial"/>
              </a:rPr>
              <a:t>etc</a:t>
            </a:r>
            <a:endParaRPr dirty="0"/>
          </a:p>
          <a:p>
            <a:pPr marL="0" marR="0" lvl="0" indent="0" algn="l" rtl="0">
              <a:lnSpc>
                <a:spcPct val="8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2. Smart P.E uniform – please wear to school on a Tuesday </a:t>
            </a:r>
            <a:r>
              <a:rPr lang="en-US" sz="1200" b="0" i="0" u="none" strike="noStrike" cap="none">
                <a:solidFill>
                  <a:srgbClr val="000000"/>
                </a:solidFill>
                <a:latin typeface="Arial"/>
                <a:ea typeface="Arial"/>
                <a:cs typeface="Arial"/>
                <a:sym typeface="Arial"/>
              </a:rPr>
              <a:t>and Wednesday</a:t>
            </a:r>
            <a:endParaRPr dirty="0"/>
          </a:p>
          <a:p>
            <a:pPr marL="0" marR="0" lvl="0" indent="0" algn="l" rtl="0">
              <a:lnSpc>
                <a:spcPct val="8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3. Home learning (set on a Friday and submitted by Thursday) </a:t>
            </a:r>
            <a:endParaRPr dirty="0"/>
          </a:p>
          <a:p>
            <a:pPr marL="0" marR="0" lvl="0" indent="0" algn="l" rtl="0">
              <a:lnSpc>
                <a:spcPct val="80000"/>
              </a:lnSpc>
              <a:spcBef>
                <a:spcPts val="0"/>
              </a:spcBef>
              <a:spcAft>
                <a:spcPts val="0"/>
              </a:spcAft>
              <a:buNone/>
            </a:pPr>
            <a:r>
              <a:rPr lang="en-US" sz="1200" b="0" i="0" u="none" strike="noStrike" cap="none" dirty="0">
                <a:solidFill>
                  <a:srgbClr val="000000"/>
                </a:solidFill>
                <a:latin typeface="Arial"/>
                <a:ea typeface="Arial"/>
                <a:cs typeface="Arial"/>
                <a:sym typeface="Arial"/>
              </a:rPr>
              <a:t>4. Pencil case (optional) </a:t>
            </a:r>
            <a:endParaRPr dirty="0"/>
          </a:p>
          <a:p>
            <a:pPr marL="0" marR="0" lvl="0" indent="0" algn="l" rtl="0">
              <a:lnSpc>
                <a:spcPct val="80000"/>
              </a:lnSpc>
              <a:spcBef>
                <a:spcPts val="0"/>
              </a:spcBef>
              <a:spcAft>
                <a:spcPts val="0"/>
              </a:spcAft>
              <a:buClr>
                <a:schemeClr val="dk1"/>
              </a:buClr>
              <a:buSzPts val="1200"/>
              <a:buFont typeface="Arial"/>
              <a:buNone/>
            </a:pPr>
            <a:endParaRPr sz="1200" b="0" i="0" u="none" strike="noStrike" cap="none" dirty="0">
              <a:solidFill>
                <a:schemeClr val="dk1"/>
              </a:solidFill>
              <a:latin typeface="Arial"/>
              <a:ea typeface="Arial"/>
              <a:cs typeface="Arial"/>
              <a:sym typeface="Arial"/>
            </a:endParaRPr>
          </a:p>
          <a:p>
            <a:pPr marL="0" marR="0" lvl="0" indent="0" algn="l" rtl="0">
              <a:lnSpc>
                <a:spcPct val="80000"/>
              </a:lnSpc>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7"/>
          <p:cNvSpPr/>
          <p:nvPr/>
        </p:nvSpPr>
        <p:spPr>
          <a:xfrm>
            <a:off x="154745" y="549274"/>
            <a:ext cx="5352293" cy="5354375"/>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n-US" sz="2000" b="1" i="0" u="sng" strike="noStrike" cap="none" dirty="0">
                <a:solidFill>
                  <a:schemeClr val="dk1"/>
                </a:solidFill>
                <a:latin typeface="Arial"/>
                <a:ea typeface="Arial"/>
                <a:cs typeface="Arial"/>
                <a:sym typeface="Arial"/>
              </a:rPr>
              <a:t>Well-being</a:t>
            </a:r>
          </a:p>
          <a:p>
            <a:pPr marL="0" marR="0" lvl="0" indent="0" algn="l" rtl="0">
              <a:lnSpc>
                <a:spcPct val="80000"/>
              </a:lnSpc>
              <a:spcBef>
                <a:spcPts val="0"/>
              </a:spcBef>
              <a:spcAft>
                <a:spcPts val="0"/>
              </a:spcAft>
              <a:buNone/>
            </a:pPr>
            <a:endParaRPr lang="en-US" sz="2000" b="1" u="sng" dirty="0">
              <a:solidFill>
                <a:schemeClr val="dk1"/>
              </a:solidFill>
              <a:latin typeface="Arial"/>
              <a:ea typeface="Arial"/>
              <a:cs typeface="Arial"/>
              <a:sym typeface="Arial"/>
            </a:endParaRPr>
          </a:p>
          <a:p>
            <a:pPr marL="0" marR="0" lvl="0" indent="0" algn="l" rtl="0">
              <a:lnSpc>
                <a:spcPct val="80000"/>
              </a:lnSpc>
              <a:spcBef>
                <a:spcPts val="0"/>
              </a:spcBef>
              <a:spcAft>
                <a:spcPts val="0"/>
              </a:spcAft>
              <a:buNone/>
            </a:pPr>
            <a:r>
              <a:rPr lang="en-US" sz="2000" b="1" i="0" u="sng" strike="noStrike" cap="none" dirty="0">
                <a:solidFill>
                  <a:schemeClr val="dk1"/>
                </a:solidFill>
                <a:latin typeface="Arial"/>
                <a:ea typeface="Arial"/>
                <a:cs typeface="Arial"/>
                <a:sym typeface="Arial"/>
              </a:rPr>
              <a:t>This year we are encouraging children to have an attitude of gratitude; to count their blessing and appreciate all they have and who they are. </a:t>
            </a:r>
            <a:endParaRPr sz="2000" b="1" i="0" u="sng" strike="noStrike" cap="none" dirty="0">
              <a:solidFill>
                <a:schemeClr val="dk1"/>
              </a:solidFill>
              <a:latin typeface="Comic Sans MS"/>
              <a:ea typeface="Comic Sans MS"/>
              <a:cs typeface="Comic Sans MS"/>
              <a:sym typeface="Comic Sans MS"/>
            </a:endParaRPr>
          </a:p>
          <a:p>
            <a:pPr marL="0" marR="0" lvl="0" indent="0" algn="l" rtl="0">
              <a:lnSpc>
                <a:spcPct val="90000"/>
              </a:lnSpc>
              <a:spcBef>
                <a:spcPts val="0"/>
              </a:spcBef>
              <a:spcAft>
                <a:spcPts val="0"/>
              </a:spcAft>
              <a:buNone/>
            </a:pPr>
            <a:endParaRPr lang="en-US" sz="2000" b="0" i="0" u="none" strike="noStrike" cap="none" dirty="0">
              <a:solidFill>
                <a:schemeClr val="dk1"/>
              </a:solidFill>
              <a:latin typeface="Arial"/>
              <a:ea typeface="Arial"/>
              <a:cs typeface="Arial"/>
              <a:sym typeface="Arial"/>
            </a:endParaRPr>
          </a:p>
          <a:p>
            <a:pPr marL="0" marR="0" lvl="0" indent="0" algn="l" rtl="0">
              <a:lnSpc>
                <a:spcPct val="90000"/>
              </a:lnSpc>
              <a:spcBef>
                <a:spcPts val="0"/>
              </a:spcBef>
              <a:spcAft>
                <a:spcPts val="0"/>
              </a:spcAft>
              <a:buNone/>
            </a:pPr>
            <a:r>
              <a:rPr lang="en-US" sz="2000" b="0" i="0" u="none" strike="noStrike" cap="none" dirty="0">
                <a:solidFill>
                  <a:schemeClr val="dk1"/>
                </a:solidFill>
                <a:latin typeface="Arial"/>
                <a:ea typeface="Arial"/>
                <a:cs typeface="Arial"/>
                <a:sym typeface="Arial"/>
              </a:rPr>
              <a:t>Mental, emotional and physical well being</a:t>
            </a:r>
            <a:endParaRPr dirty="0"/>
          </a:p>
          <a:p>
            <a:pPr marL="0" marR="0" lvl="0" indent="0" algn="l" rtl="0">
              <a:lnSpc>
                <a:spcPct val="90000"/>
              </a:lnSpc>
              <a:spcBef>
                <a:spcPts val="0"/>
              </a:spcBef>
              <a:spcAft>
                <a:spcPts val="0"/>
              </a:spcAft>
              <a:buNone/>
            </a:pPr>
            <a:endParaRPr lang="en-US" sz="2000" b="0" i="0" u="none" strike="noStrike" cap="none" dirty="0">
              <a:solidFill>
                <a:schemeClr val="dk1"/>
              </a:solidFill>
              <a:latin typeface="Arial"/>
              <a:ea typeface="Arial"/>
              <a:cs typeface="Arial"/>
              <a:sym typeface="Arial"/>
            </a:endParaRPr>
          </a:p>
          <a:p>
            <a:pPr marL="0" marR="0" lvl="0" indent="0" algn="l" rtl="0">
              <a:lnSpc>
                <a:spcPct val="90000"/>
              </a:lnSpc>
              <a:spcBef>
                <a:spcPts val="0"/>
              </a:spcBef>
              <a:spcAft>
                <a:spcPts val="0"/>
              </a:spcAft>
              <a:buNone/>
            </a:pPr>
            <a:r>
              <a:rPr lang="en-US" sz="2000" b="0" i="0" u="none" strike="noStrike" cap="none" dirty="0">
                <a:solidFill>
                  <a:schemeClr val="dk1"/>
                </a:solidFill>
                <a:latin typeface="Arial"/>
                <a:ea typeface="Arial"/>
                <a:cs typeface="Arial"/>
                <a:sym typeface="Arial"/>
              </a:rPr>
              <a:t>Exercise and fresh air and nature</a:t>
            </a:r>
            <a:endParaRPr dirty="0"/>
          </a:p>
          <a:p>
            <a:pPr marL="0" marR="0" lvl="0" indent="0" algn="l" rtl="0">
              <a:lnSpc>
                <a:spcPct val="90000"/>
              </a:lnSpc>
              <a:spcBef>
                <a:spcPts val="0"/>
              </a:spcBef>
              <a:spcAft>
                <a:spcPts val="0"/>
              </a:spcAft>
              <a:buNone/>
            </a:pPr>
            <a:endParaRPr lang="en-US" sz="2000" b="0" i="0" u="none" strike="noStrike" cap="none" dirty="0">
              <a:solidFill>
                <a:schemeClr val="dk1"/>
              </a:solidFill>
              <a:latin typeface="Arial"/>
              <a:ea typeface="Arial"/>
              <a:cs typeface="Arial"/>
              <a:sym typeface="Arial"/>
            </a:endParaRPr>
          </a:p>
          <a:p>
            <a:pPr marL="0" marR="0" lvl="0" indent="0" algn="l" rtl="0">
              <a:lnSpc>
                <a:spcPct val="90000"/>
              </a:lnSpc>
              <a:spcBef>
                <a:spcPts val="0"/>
              </a:spcBef>
              <a:spcAft>
                <a:spcPts val="0"/>
              </a:spcAft>
              <a:buNone/>
            </a:pPr>
            <a:r>
              <a:rPr lang="en-US" sz="2000" b="0" i="0" u="none" strike="noStrike" cap="none" dirty="0">
                <a:solidFill>
                  <a:schemeClr val="dk1"/>
                </a:solidFill>
                <a:latin typeface="Arial"/>
                <a:ea typeface="Arial"/>
                <a:cs typeface="Arial"/>
                <a:sym typeface="Arial"/>
              </a:rPr>
              <a:t>Reading for fun and interest </a:t>
            </a:r>
            <a:endParaRPr dirty="0"/>
          </a:p>
          <a:p>
            <a:pPr marL="0" marR="0" lvl="0" indent="0" algn="l" rtl="0">
              <a:lnSpc>
                <a:spcPct val="90000"/>
              </a:lnSpc>
              <a:spcBef>
                <a:spcPts val="0"/>
              </a:spcBef>
              <a:spcAft>
                <a:spcPts val="0"/>
              </a:spcAft>
              <a:buNone/>
            </a:pPr>
            <a:endParaRPr lang="en-US" sz="2000" b="0" i="0" u="none" strike="noStrike" cap="none" dirty="0">
              <a:solidFill>
                <a:schemeClr val="dk1"/>
              </a:solidFill>
              <a:latin typeface="Arial"/>
              <a:ea typeface="Arial"/>
              <a:cs typeface="Arial"/>
              <a:sym typeface="Arial"/>
            </a:endParaRPr>
          </a:p>
          <a:p>
            <a:pPr marL="0" marR="0" lvl="0" indent="0" algn="l" rtl="0">
              <a:lnSpc>
                <a:spcPct val="90000"/>
              </a:lnSpc>
              <a:spcBef>
                <a:spcPts val="0"/>
              </a:spcBef>
              <a:spcAft>
                <a:spcPts val="0"/>
              </a:spcAft>
              <a:buNone/>
            </a:pPr>
            <a:r>
              <a:rPr lang="en-US" sz="2000" b="0" i="0" u="none" strike="noStrike" cap="none" dirty="0">
                <a:solidFill>
                  <a:schemeClr val="dk1"/>
                </a:solidFill>
                <a:latin typeface="Arial"/>
                <a:ea typeface="Arial"/>
                <a:cs typeface="Arial"/>
                <a:sym typeface="Arial"/>
              </a:rPr>
              <a:t>Communication - Time to talk/show and tell/</a:t>
            </a:r>
            <a:endParaRPr dirty="0"/>
          </a:p>
          <a:p>
            <a:pPr marL="0" marR="0" lvl="0" indent="0" algn="l" rtl="0">
              <a:lnSpc>
                <a:spcPct val="90000"/>
              </a:lnSpc>
              <a:spcBef>
                <a:spcPts val="0"/>
              </a:spcBef>
              <a:spcAft>
                <a:spcPts val="0"/>
              </a:spcAft>
              <a:buNone/>
            </a:pPr>
            <a:endParaRPr lang="en-US" sz="2000" b="0" i="0" u="none" strike="noStrike" cap="none" dirty="0">
              <a:solidFill>
                <a:schemeClr val="dk1"/>
              </a:solidFill>
              <a:latin typeface="Arial"/>
              <a:ea typeface="Arial"/>
              <a:cs typeface="Arial"/>
              <a:sym typeface="Arial"/>
            </a:endParaRPr>
          </a:p>
          <a:p>
            <a:pPr marL="0" marR="0" lvl="0" indent="0" algn="l" rtl="0">
              <a:lnSpc>
                <a:spcPct val="90000"/>
              </a:lnSpc>
              <a:spcBef>
                <a:spcPts val="0"/>
              </a:spcBef>
              <a:spcAft>
                <a:spcPts val="0"/>
              </a:spcAft>
              <a:buNone/>
            </a:pPr>
            <a:r>
              <a:rPr lang="en-US" sz="2000" b="0" i="0" u="none" strike="noStrike" cap="none" dirty="0">
                <a:solidFill>
                  <a:schemeClr val="dk1"/>
                </a:solidFill>
                <a:latin typeface="Arial"/>
                <a:ea typeface="Arial"/>
                <a:cs typeface="Arial"/>
                <a:sym typeface="Arial"/>
              </a:rPr>
              <a:t>Healthy diet</a:t>
            </a:r>
          </a:p>
          <a:p>
            <a:pPr marL="0" marR="0" lvl="0" indent="0" algn="l" rtl="0">
              <a:lnSpc>
                <a:spcPct val="90000"/>
              </a:lnSpc>
              <a:spcBef>
                <a:spcPts val="0"/>
              </a:spcBef>
              <a:spcAft>
                <a:spcPts val="0"/>
              </a:spcAft>
              <a:buNone/>
            </a:pPr>
            <a:endParaRPr lang="en-US" sz="2000" b="0" i="0" u="none" strike="noStrike" cap="none" dirty="0">
              <a:solidFill>
                <a:schemeClr val="dk1"/>
              </a:solidFill>
              <a:latin typeface="Arial"/>
              <a:ea typeface="Arial"/>
              <a:cs typeface="Arial"/>
              <a:sym typeface="Arial"/>
            </a:endParaRPr>
          </a:p>
          <a:p>
            <a:pPr marL="0" marR="0" lvl="0" indent="0" algn="l" rtl="0">
              <a:lnSpc>
                <a:spcPct val="90000"/>
              </a:lnSpc>
              <a:spcBef>
                <a:spcPts val="0"/>
              </a:spcBef>
              <a:spcAft>
                <a:spcPts val="0"/>
              </a:spcAft>
              <a:buNone/>
            </a:pPr>
            <a:r>
              <a:rPr lang="en-US" sz="2000" b="0" i="0" u="none" strike="noStrike" cap="none" dirty="0">
                <a:solidFill>
                  <a:schemeClr val="dk1"/>
                </a:solidFill>
                <a:latin typeface="Arial"/>
                <a:ea typeface="Arial"/>
                <a:cs typeface="Arial"/>
                <a:sym typeface="Arial"/>
              </a:rPr>
              <a:t>Early to bed, early to rise….</a:t>
            </a:r>
            <a:endParaRPr dirty="0"/>
          </a:p>
          <a:p>
            <a:pPr marL="0" marR="0" lvl="0" indent="0" algn="l" rtl="0">
              <a:lnSpc>
                <a:spcPct val="90000"/>
              </a:lnSpc>
              <a:spcBef>
                <a:spcPts val="0"/>
              </a:spcBef>
              <a:spcAft>
                <a:spcPts val="0"/>
              </a:spcAft>
              <a:buNone/>
            </a:pPr>
            <a:endParaRPr lang="en-US" sz="2000" b="0" i="0" u="none" strike="noStrike" cap="none" dirty="0">
              <a:solidFill>
                <a:schemeClr val="dk1"/>
              </a:solidFill>
              <a:latin typeface="Arial"/>
              <a:ea typeface="Arial"/>
              <a:cs typeface="Arial"/>
              <a:sym typeface="Arial"/>
            </a:endParaRPr>
          </a:p>
          <a:p>
            <a:pPr marL="0" marR="0" lvl="0" indent="0" algn="l" rtl="0">
              <a:lnSpc>
                <a:spcPct val="90000"/>
              </a:lnSpc>
              <a:spcBef>
                <a:spcPts val="0"/>
              </a:spcBef>
              <a:spcAft>
                <a:spcPts val="0"/>
              </a:spcAft>
              <a:buNone/>
            </a:pPr>
            <a:r>
              <a:rPr lang="en-US" sz="2000" b="0" i="0" u="none" strike="noStrike" cap="none" dirty="0">
                <a:solidFill>
                  <a:schemeClr val="dk1"/>
                </a:solidFill>
                <a:latin typeface="Arial"/>
                <a:ea typeface="Arial"/>
                <a:cs typeface="Arial"/>
                <a:sym typeface="Arial"/>
              </a:rPr>
              <a:t>Water bottles for the brain! </a:t>
            </a:r>
            <a:endParaRPr dirty="0"/>
          </a:p>
          <a:p>
            <a:pPr marL="0" marR="0" lvl="0" indent="0" algn="l" rtl="0">
              <a:lnSpc>
                <a:spcPct val="90000"/>
              </a:lnSpc>
              <a:spcBef>
                <a:spcPts val="0"/>
              </a:spcBef>
              <a:spcAft>
                <a:spcPts val="0"/>
              </a:spcAft>
              <a:buNone/>
            </a:pPr>
            <a:endParaRPr lang="en-US" sz="2000" b="0" i="0" u="none" strike="noStrike" cap="none" dirty="0">
              <a:solidFill>
                <a:schemeClr val="dk1"/>
              </a:solidFill>
              <a:latin typeface="Arial"/>
              <a:ea typeface="Arial"/>
              <a:cs typeface="Arial"/>
              <a:sym typeface="Arial"/>
            </a:endParaRPr>
          </a:p>
          <a:p>
            <a:pPr marL="0" marR="0" lvl="0" indent="0" algn="l" rtl="0">
              <a:lnSpc>
                <a:spcPct val="90000"/>
              </a:lnSpc>
              <a:spcBef>
                <a:spcPts val="0"/>
              </a:spcBef>
              <a:spcAft>
                <a:spcPts val="0"/>
              </a:spcAft>
              <a:buNone/>
            </a:pPr>
            <a:r>
              <a:rPr lang="en-US" sz="2000" b="0" i="0" u="none" strike="noStrike" cap="none" dirty="0">
                <a:solidFill>
                  <a:schemeClr val="dk1"/>
                </a:solidFill>
                <a:latin typeface="Arial"/>
                <a:ea typeface="Arial"/>
                <a:cs typeface="Arial"/>
                <a:sym typeface="Arial"/>
              </a:rPr>
              <a:t>Snack time – healthy and nutritious – low GI and low sugar! </a:t>
            </a:r>
            <a:endParaRPr dirty="0"/>
          </a:p>
          <a:p>
            <a:pPr marL="0" marR="0" lvl="0" indent="0" algn="l" rtl="0">
              <a:lnSpc>
                <a:spcPct val="90000"/>
              </a:lnSpc>
              <a:spcBef>
                <a:spcPts val="0"/>
              </a:spcBef>
              <a:spcAft>
                <a:spcPts val="0"/>
              </a:spcAft>
              <a:buNone/>
            </a:pPr>
            <a:endParaRPr sz="2000" b="0" i="0" u="none" strike="noStrike" cap="none" dirty="0">
              <a:solidFill>
                <a:schemeClr val="dk1"/>
              </a:solidFill>
              <a:latin typeface="Arial"/>
              <a:ea typeface="Arial"/>
              <a:cs typeface="Arial"/>
              <a:sym typeface="Arial"/>
            </a:endParaRPr>
          </a:p>
          <a:p>
            <a:pPr marL="0" marR="0" lvl="0" indent="0" algn="l" rtl="0">
              <a:lnSpc>
                <a:spcPct val="80000"/>
              </a:lnSpc>
              <a:spcBef>
                <a:spcPts val="0"/>
              </a:spcBef>
              <a:spcAft>
                <a:spcPts val="0"/>
              </a:spcAft>
              <a:buClr>
                <a:schemeClr val="dk1"/>
              </a:buClr>
              <a:buSzPts val="2000"/>
              <a:buFont typeface="Arial"/>
              <a:buNone/>
            </a:pPr>
            <a:endParaRPr sz="2000" b="0" i="0" u="none" strike="noStrike" cap="none" dirty="0">
              <a:solidFill>
                <a:srgbClr val="990099"/>
              </a:solidFill>
              <a:latin typeface="Comic Sans MS"/>
              <a:ea typeface="Comic Sans MS"/>
              <a:cs typeface="Comic Sans MS"/>
              <a:sym typeface="Comic Sans MS"/>
            </a:endParaRPr>
          </a:p>
        </p:txBody>
      </p:sp>
      <p:pic>
        <p:nvPicPr>
          <p:cNvPr id="76" name="Google Shape;76;p17"/>
          <p:cNvPicPr preferRelativeResize="0"/>
          <p:nvPr/>
        </p:nvPicPr>
        <p:blipFill rotWithShape="1">
          <a:blip r:embed="rId3">
            <a:alphaModFix/>
          </a:blip>
          <a:srcRect/>
          <a:stretch/>
        </p:blipFill>
        <p:spPr>
          <a:xfrm>
            <a:off x="5678488" y="549275"/>
            <a:ext cx="2857500" cy="1905000"/>
          </a:xfrm>
          <a:prstGeom prst="rect">
            <a:avLst/>
          </a:prstGeom>
          <a:noFill/>
          <a:ln>
            <a:noFill/>
          </a:ln>
        </p:spPr>
      </p:pic>
      <p:pic>
        <p:nvPicPr>
          <p:cNvPr id="77" name="Google Shape;77;p17" descr="image001"/>
          <p:cNvPicPr preferRelativeResize="0"/>
          <p:nvPr/>
        </p:nvPicPr>
        <p:blipFill rotWithShape="1">
          <a:blip r:embed="rId4">
            <a:alphaModFix/>
          </a:blip>
          <a:srcRect/>
          <a:stretch/>
        </p:blipFill>
        <p:spPr>
          <a:xfrm>
            <a:off x="5611240" y="2939676"/>
            <a:ext cx="2924747" cy="2817219"/>
          </a:xfrm>
          <a:prstGeom prst="rect">
            <a:avLst/>
          </a:prstGeom>
          <a:noFill/>
          <a:ln>
            <a:noFill/>
          </a:ln>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                                                                    </a:t>
            </a:r>
            <a:endParaRPr>
              <a:solidFill>
                <a:schemeClr val="dk1"/>
              </a:solidFill>
            </a:endParaRPr>
          </a:p>
        </p:txBody>
      </p:sp>
      <p:pic>
        <p:nvPicPr>
          <p:cNvPr id="83" name="Google Shape;83;p18"/>
          <p:cNvPicPr preferRelativeResize="0"/>
          <p:nvPr/>
        </p:nvPicPr>
        <p:blipFill rotWithShape="1">
          <a:blip r:embed="rId3">
            <a:alphaModFix/>
          </a:blip>
          <a:srcRect t="8127"/>
          <a:stretch/>
        </p:blipFill>
        <p:spPr>
          <a:xfrm>
            <a:off x="1150883" y="2193330"/>
            <a:ext cx="7888341" cy="4417020"/>
          </a:xfrm>
          <a:prstGeom prst="rect">
            <a:avLst/>
          </a:prstGeom>
          <a:noFill/>
          <a:ln>
            <a:noFill/>
          </a:ln>
        </p:spPr>
      </p:pic>
      <p:sp>
        <p:nvSpPr>
          <p:cNvPr id="84" name="Google Shape;84;p18"/>
          <p:cNvSpPr/>
          <p:nvPr/>
        </p:nvSpPr>
        <p:spPr>
          <a:xfrm>
            <a:off x="609599" y="346670"/>
            <a:ext cx="4878288"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dirty="0">
                <a:solidFill>
                  <a:schemeClr val="dk1"/>
                </a:solidFill>
                <a:latin typeface="Arial"/>
                <a:ea typeface="Arial"/>
                <a:cs typeface="Arial"/>
                <a:sym typeface="Arial"/>
              </a:rPr>
              <a:t>Look at the Year 5 ‘class page’ on school webpage for                                               curriculum information each term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1908175" y="260350"/>
            <a:ext cx="4608513" cy="2889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1800">
                <a:solidFill>
                  <a:srgbClr val="669900"/>
                </a:solidFill>
              </a:rPr>
              <a:t>Home Learning and how you can help</a:t>
            </a:r>
            <a:endParaRPr/>
          </a:p>
        </p:txBody>
      </p:sp>
      <p:sp>
        <p:nvSpPr>
          <p:cNvPr id="91" name="Google Shape;91;p19"/>
          <p:cNvSpPr txBox="1">
            <a:spLocks noGrp="1"/>
          </p:cNvSpPr>
          <p:nvPr>
            <p:ph idx="1"/>
          </p:nvPr>
        </p:nvSpPr>
        <p:spPr>
          <a:xfrm>
            <a:off x="-524915" y="899675"/>
            <a:ext cx="8207375" cy="3703856"/>
          </a:xfrm>
          <a:prstGeom prst="rect">
            <a:avLst/>
          </a:prstGeom>
          <a:noFill/>
          <a:ln>
            <a:noFill/>
          </a:ln>
        </p:spPr>
        <p:txBody>
          <a:bodyPr spcFirstLastPara="1" wrap="square" lIns="91425" tIns="45700" rIns="91425" bIns="45700" anchor="t" anchorCtr="0">
            <a:noAutofit/>
          </a:bodyPr>
          <a:lstStyle/>
          <a:p>
            <a:pPr marL="1158875" lvl="0" indent="0" algn="l" rtl="0">
              <a:lnSpc>
                <a:spcPct val="80000"/>
              </a:lnSpc>
              <a:spcBef>
                <a:spcPts val="0"/>
              </a:spcBef>
              <a:spcAft>
                <a:spcPts val="0"/>
              </a:spcAft>
              <a:buClr>
                <a:schemeClr val="dk1"/>
              </a:buClr>
              <a:buSzPts val="1000"/>
              <a:buFont typeface="Arial"/>
              <a:buNone/>
            </a:pPr>
            <a:r>
              <a:rPr lang="en-US" sz="1000" dirty="0">
                <a:solidFill>
                  <a:schemeClr val="dk1"/>
                </a:solidFill>
                <a:latin typeface="Arial"/>
                <a:ea typeface="Arial"/>
                <a:cs typeface="Arial"/>
                <a:sym typeface="Arial"/>
              </a:rPr>
              <a:t>Home Learning is given out on a Friday and is due in the </a:t>
            </a:r>
            <a:r>
              <a:rPr lang="en-US" sz="1000" dirty="0">
                <a:solidFill>
                  <a:srgbClr val="FF0000"/>
                </a:solidFill>
                <a:latin typeface="Arial"/>
                <a:ea typeface="Arial"/>
                <a:cs typeface="Arial"/>
                <a:sym typeface="Arial"/>
              </a:rPr>
              <a:t>Thursday </a:t>
            </a:r>
            <a:r>
              <a:rPr lang="en-US" sz="1000" dirty="0">
                <a:solidFill>
                  <a:schemeClr val="dk1"/>
                </a:solidFill>
                <a:latin typeface="Arial"/>
                <a:ea typeface="Arial"/>
                <a:cs typeface="Arial"/>
                <a:sym typeface="Arial"/>
              </a:rPr>
              <a:t>and there is often a </a:t>
            </a:r>
            <a:r>
              <a:rPr lang="en-US" sz="1000" dirty="0">
                <a:solidFill>
                  <a:schemeClr val="dk1"/>
                </a:solidFill>
                <a:latin typeface="Arial" panose="020B0604020202020204" pitchFamily="34" charset="0"/>
                <a:ea typeface="Arial"/>
                <a:cs typeface="Arial" panose="020B0604020202020204" pitchFamily="34" charset="0"/>
                <a:sym typeface="Arial"/>
              </a:rPr>
              <a:t>spelling and mental </a:t>
            </a:r>
            <a:r>
              <a:rPr lang="en-US" sz="1000" dirty="0" err="1">
                <a:solidFill>
                  <a:schemeClr val="dk1"/>
                </a:solidFill>
                <a:latin typeface="Arial" panose="020B0604020202020204" pitchFamily="34" charset="0"/>
                <a:ea typeface="Arial"/>
                <a:cs typeface="Arial" panose="020B0604020202020204" pitchFamily="34" charset="0"/>
                <a:sym typeface="Arial"/>
              </a:rPr>
              <a:t>maths</a:t>
            </a:r>
            <a:r>
              <a:rPr lang="en-US" sz="1000" dirty="0">
                <a:solidFill>
                  <a:schemeClr val="dk1"/>
                </a:solidFill>
                <a:latin typeface="Arial" panose="020B0604020202020204" pitchFamily="34" charset="0"/>
                <a:ea typeface="Arial"/>
                <a:cs typeface="Arial" panose="020B0604020202020204" pitchFamily="34" charset="0"/>
                <a:sym typeface="Arial"/>
              </a:rPr>
              <a:t>/tables test on the Thursday or Friday. Please s</a:t>
            </a:r>
            <a:r>
              <a:rPr lang="en-US" sz="1000" dirty="0">
                <a:solidFill>
                  <a:srgbClr val="000000"/>
                </a:solidFill>
                <a:latin typeface="Arial" panose="020B0604020202020204" pitchFamily="34" charset="0"/>
                <a:cs typeface="Arial" panose="020B0604020202020204" pitchFamily="34" charset="0"/>
              </a:rPr>
              <a:t>upport children to complete homework so they are prepared for the tests. Please submit evidence of this learning to google classrooms or send in a paper copy. </a:t>
            </a:r>
            <a:endParaRPr sz="1000" dirty="0">
              <a:latin typeface="Arial" panose="020B0604020202020204" pitchFamily="34" charset="0"/>
              <a:cs typeface="Arial" panose="020B0604020202020204" pitchFamily="34" charset="0"/>
            </a:endParaRPr>
          </a:p>
          <a:p>
            <a:pPr marL="1158875" lvl="0" indent="0" algn="l" rtl="0">
              <a:lnSpc>
                <a:spcPct val="80000"/>
              </a:lnSpc>
              <a:spcBef>
                <a:spcPts val="200"/>
              </a:spcBef>
              <a:spcAft>
                <a:spcPts val="0"/>
              </a:spcAft>
              <a:buClr>
                <a:srgbClr val="FFFF00"/>
              </a:buClr>
              <a:buSzPts val="1000"/>
              <a:buFont typeface="Arial"/>
              <a:buNone/>
            </a:pPr>
            <a:endParaRPr sz="1000" dirty="0">
              <a:solidFill>
                <a:schemeClr val="dk1"/>
              </a:solidFill>
              <a:latin typeface="Arial" panose="020B0604020202020204" pitchFamily="34" charset="0"/>
              <a:ea typeface="Arial"/>
              <a:cs typeface="Arial" panose="020B0604020202020204" pitchFamily="34" charset="0"/>
              <a:sym typeface="Arial"/>
            </a:endParaRPr>
          </a:p>
          <a:p>
            <a:pPr marL="1158875" lvl="0" indent="0" algn="l" rtl="0">
              <a:lnSpc>
                <a:spcPct val="80000"/>
              </a:lnSpc>
              <a:spcBef>
                <a:spcPts val="200"/>
              </a:spcBef>
              <a:spcAft>
                <a:spcPts val="0"/>
              </a:spcAft>
              <a:buClr>
                <a:schemeClr val="dk1"/>
              </a:buClr>
              <a:buSzPts val="1000"/>
              <a:buFont typeface="Arial"/>
              <a:buNone/>
            </a:pPr>
            <a:r>
              <a:rPr lang="en-US" sz="1000" b="1" u="sng" dirty="0">
                <a:solidFill>
                  <a:schemeClr val="dk1"/>
                </a:solidFill>
                <a:latin typeface="Arial" panose="020B0604020202020204" pitchFamily="34" charset="0"/>
                <a:ea typeface="Arial"/>
                <a:cs typeface="Arial" panose="020B0604020202020204" pitchFamily="34" charset="0"/>
                <a:sym typeface="Arial"/>
              </a:rPr>
              <a:t>Spellings</a:t>
            </a:r>
            <a:r>
              <a:rPr lang="en-US" sz="1000" u="sng" dirty="0">
                <a:solidFill>
                  <a:schemeClr val="dk1"/>
                </a:solidFill>
                <a:latin typeface="Arial" panose="020B0604020202020204" pitchFamily="34" charset="0"/>
                <a:ea typeface="Arial"/>
                <a:cs typeface="Arial" panose="020B0604020202020204" pitchFamily="34" charset="0"/>
                <a:sym typeface="Arial"/>
              </a:rPr>
              <a:t> </a:t>
            </a:r>
            <a:r>
              <a:rPr lang="en-US" sz="1000" dirty="0">
                <a:solidFill>
                  <a:schemeClr val="dk1"/>
                </a:solidFill>
                <a:latin typeface="Arial" panose="020B0604020202020204" pitchFamily="34" charset="0"/>
                <a:ea typeface="Arial"/>
                <a:cs typeface="Arial" panose="020B0604020202020204" pitchFamily="34" charset="0"/>
                <a:sym typeface="Arial"/>
              </a:rPr>
              <a:t>to learn - tested on Thursday (either from the Y5/6 list or Y3/4 revision list, revision of high frequency words or ones following a spelling rule that has been taught) Y5/6 Spelling are in the Reading record</a:t>
            </a:r>
            <a:endParaRPr sz="1000" dirty="0">
              <a:latin typeface="Arial" panose="020B0604020202020204" pitchFamily="34" charset="0"/>
              <a:cs typeface="Arial" panose="020B0604020202020204" pitchFamily="34" charset="0"/>
            </a:endParaRPr>
          </a:p>
          <a:p>
            <a:pPr marL="1158875" lvl="0" indent="0" algn="l" rtl="0">
              <a:lnSpc>
                <a:spcPct val="80000"/>
              </a:lnSpc>
              <a:spcBef>
                <a:spcPts val="200"/>
              </a:spcBef>
              <a:spcAft>
                <a:spcPts val="0"/>
              </a:spcAft>
              <a:buClr>
                <a:schemeClr val="dk1"/>
              </a:buClr>
              <a:buSzPts val="1000"/>
              <a:buFont typeface="Arial"/>
              <a:buNone/>
            </a:pPr>
            <a:r>
              <a:rPr lang="en-US" sz="1000" dirty="0">
                <a:solidFill>
                  <a:schemeClr val="dk1"/>
                </a:solidFill>
                <a:latin typeface="Arial" panose="020B0604020202020204" pitchFamily="34" charset="0"/>
                <a:ea typeface="Arial"/>
                <a:cs typeface="Arial" panose="020B0604020202020204" pitchFamily="34" charset="0"/>
                <a:sym typeface="Arial"/>
              </a:rPr>
              <a:t>        </a:t>
            </a:r>
          </a:p>
          <a:p>
            <a:pPr marL="1158875" lvl="0" indent="0" algn="l" rtl="0">
              <a:lnSpc>
                <a:spcPct val="80000"/>
              </a:lnSpc>
              <a:spcBef>
                <a:spcPts val="200"/>
              </a:spcBef>
              <a:spcAft>
                <a:spcPts val="0"/>
              </a:spcAft>
              <a:buClr>
                <a:schemeClr val="dk1"/>
              </a:buClr>
              <a:buSzPts val="1000"/>
              <a:buFont typeface="Arial"/>
              <a:buNone/>
            </a:pPr>
            <a:r>
              <a:rPr lang="en-US" sz="1000" dirty="0">
                <a:solidFill>
                  <a:schemeClr val="dk1"/>
                </a:solidFill>
                <a:latin typeface="Arial" panose="020B0604020202020204" pitchFamily="34" charset="0"/>
                <a:ea typeface="Arial"/>
                <a:cs typeface="Arial" panose="020B0604020202020204" pitchFamily="34" charset="0"/>
                <a:sym typeface="Arial"/>
              </a:rPr>
              <a:t>See help sheet on learning spellings and websites for practice below.</a:t>
            </a:r>
            <a:endParaRPr sz="1000" dirty="0">
              <a:latin typeface="Arial" panose="020B0604020202020204" pitchFamily="34" charset="0"/>
              <a:cs typeface="Arial" panose="020B0604020202020204" pitchFamily="34" charset="0"/>
            </a:endParaRPr>
          </a:p>
          <a:p>
            <a:pPr marL="1158875" lvl="0" indent="0" algn="l" rtl="0">
              <a:lnSpc>
                <a:spcPct val="80000"/>
              </a:lnSpc>
              <a:spcBef>
                <a:spcPts val="200"/>
              </a:spcBef>
              <a:spcAft>
                <a:spcPts val="0"/>
              </a:spcAft>
              <a:buClr>
                <a:schemeClr val="dk1"/>
              </a:buClr>
              <a:buSzPts val="1000"/>
              <a:buFont typeface="Arial"/>
              <a:buNone/>
            </a:pPr>
            <a:r>
              <a:rPr lang="en-US" sz="1000" dirty="0">
                <a:solidFill>
                  <a:schemeClr val="dk1"/>
                </a:solidFill>
                <a:latin typeface="Arial" panose="020B0604020202020204" pitchFamily="34" charset="0"/>
                <a:cs typeface="Arial" panose="020B0604020202020204" pitchFamily="34" charset="0"/>
              </a:rPr>
              <a:t>        You can also help by checking the spellings and sentences make sense, are correctly punctuated and have joined neat handwriting. </a:t>
            </a:r>
            <a:endParaRPr sz="1000" dirty="0">
              <a:latin typeface="Arial" panose="020B0604020202020204" pitchFamily="34" charset="0"/>
              <a:cs typeface="Arial" panose="020B0604020202020204" pitchFamily="34" charset="0"/>
            </a:endParaRPr>
          </a:p>
          <a:p>
            <a:pPr marL="1158875" lvl="0" indent="0" algn="l" rtl="0">
              <a:lnSpc>
                <a:spcPct val="80000"/>
              </a:lnSpc>
              <a:spcBef>
                <a:spcPts val="200"/>
              </a:spcBef>
              <a:spcAft>
                <a:spcPts val="0"/>
              </a:spcAft>
              <a:buClr>
                <a:schemeClr val="dk1"/>
              </a:buClr>
              <a:buSzPts val="1000"/>
              <a:buNone/>
            </a:pPr>
            <a:r>
              <a:rPr lang="en-US" sz="1000" u="sng" dirty="0">
                <a:solidFill>
                  <a:schemeClr val="hlink"/>
                </a:solidFill>
                <a:latin typeface="Arial" panose="020B0604020202020204" pitchFamily="34" charset="0"/>
                <a:cs typeface="Arial" panose="020B0604020202020204" pitchFamily="34" charset="0"/>
                <a:hlinkClick r:id="rId3"/>
              </a:rPr>
              <a:t>http://www.bbc.co.uk/education/subjects/zv48q6f</a:t>
            </a:r>
            <a:r>
              <a:rPr lang="en-US" sz="1000" dirty="0">
                <a:solidFill>
                  <a:schemeClr val="dk1"/>
                </a:solidFill>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a:p>
            <a:pPr marL="1158875" lvl="0" indent="0" algn="l" rtl="0">
              <a:lnSpc>
                <a:spcPct val="80000"/>
              </a:lnSpc>
              <a:spcBef>
                <a:spcPts val="200"/>
              </a:spcBef>
              <a:spcAft>
                <a:spcPts val="0"/>
              </a:spcAft>
              <a:buClr>
                <a:schemeClr val="dk1"/>
              </a:buClr>
              <a:buSzPts val="1000"/>
              <a:buNone/>
            </a:pPr>
            <a:endParaRPr lang="en-US" sz="1000" dirty="0">
              <a:solidFill>
                <a:schemeClr val="dk1"/>
              </a:solidFill>
              <a:latin typeface="Arial" panose="020B0604020202020204" pitchFamily="34" charset="0"/>
              <a:cs typeface="Arial" panose="020B0604020202020204" pitchFamily="34" charset="0"/>
            </a:endParaRPr>
          </a:p>
          <a:p>
            <a:pPr marL="1158875" lvl="0" indent="0" algn="l" rtl="0">
              <a:lnSpc>
                <a:spcPct val="80000"/>
              </a:lnSpc>
              <a:spcBef>
                <a:spcPts val="200"/>
              </a:spcBef>
              <a:spcAft>
                <a:spcPts val="0"/>
              </a:spcAft>
              <a:buClr>
                <a:schemeClr val="dk1"/>
              </a:buClr>
              <a:buSzPts val="1000"/>
              <a:buNone/>
            </a:pPr>
            <a:r>
              <a:rPr lang="en-US" sz="1000" dirty="0">
                <a:solidFill>
                  <a:schemeClr val="dk1"/>
                </a:solidFill>
                <a:latin typeface="Arial" panose="020B0604020202020204" pitchFamily="34" charset="0"/>
                <a:cs typeface="Arial" panose="020B0604020202020204" pitchFamily="34" charset="0"/>
              </a:rPr>
              <a:t>Brilliant BBC resources for all subjects including excellent and fun spelling games</a:t>
            </a:r>
            <a:endParaRPr sz="1000" dirty="0">
              <a:latin typeface="Arial" panose="020B0604020202020204" pitchFamily="34" charset="0"/>
              <a:cs typeface="Arial" panose="020B0604020202020204" pitchFamily="34" charset="0"/>
            </a:endParaRPr>
          </a:p>
          <a:p>
            <a:pPr marL="1158875" lvl="0" indent="0" algn="l" rtl="0">
              <a:lnSpc>
                <a:spcPct val="80000"/>
              </a:lnSpc>
              <a:spcBef>
                <a:spcPts val="200"/>
              </a:spcBef>
              <a:spcAft>
                <a:spcPts val="0"/>
              </a:spcAft>
              <a:buClr>
                <a:srgbClr val="FFFF00"/>
              </a:buClr>
              <a:buSzPts val="1000"/>
              <a:buFont typeface="Arial"/>
              <a:buNone/>
            </a:pPr>
            <a:endParaRPr sz="1000" dirty="0">
              <a:solidFill>
                <a:schemeClr val="dk1"/>
              </a:solidFill>
              <a:latin typeface="Arial" panose="020B0604020202020204" pitchFamily="34" charset="0"/>
              <a:cs typeface="Arial" panose="020B0604020202020204" pitchFamily="34" charset="0"/>
            </a:endParaRPr>
          </a:p>
          <a:p>
            <a:pPr marL="1158875" lvl="0" indent="0" algn="l" rtl="0">
              <a:lnSpc>
                <a:spcPct val="80000"/>
              </a:lnSpc>
              <a:spcBef>
                <a:spcPts val="200"/>
              </a:spcBef>
              <a:spcAft>
                <a:spcPts val="0"/>
              </a:spcAft>
              <a:buClr>
                <a:schemeClr val="dk1"/>
              </a:buClr>
              <a:buSzPts val="1000"/>
              <a:buFont typeface="Arial"/>
              <a:buNone/>
            </a:pPr>
            <a:r>
              <a:rPr lang="en-US" sz="1000" u="sng" dirty="0">
                <a:solidFill>
                  <a:schemeClr val="dk1"/>
                </a:solidFill>
                <a:latin typeface="Arial" panose="020B0604020202020204" pitchFamily="34" charset="0"/>
                <a:ea typeface="Arial"/>
                <a:cs typeface="Arial" panose="020B0604020202020204" pitchFamily="34" charset="0"/>
                <a:sym typeface="Arial"/>
              </a:rPr>
              <a:t>Reading aloud </a:t>
            </a:r>
            <a:r>
              <a:rPr lang="en-US" sz="1000" dirty="0">
                <a:solidFill>
                  <a:schemeClr val="dk1"/>
                </a:solidFill>
                <a:latin typeface="Arial" panose="020B0604020202020204" pitchFamily="34" charset="0"/>
                <a:ea typeface="Arial"/>
                <a:cs typeface="Arial" panose="020B0604020202020204" pitchFamily="34" charset="0"/>
                <a:sym typeface="Arial"/>
              </a:rPr>
              <a:t>to an adults 2 x per week and discussing the book . </a:t>
            </a:r>
            <a:endParaRPr lang="en-US" sz="1000" dirty="0">
              <a:latin typeface="Arial" panose="020B0604020202020204" pitchFamily="34" charset="0"/>
              <a:cs typeface="Arial" panose="020B0604020202020204" pitchFamily="34" charset="0"/>
              <a:sym typeface="Arial"/>
            </a:endParaRPr>
          </a:p>
          <a:p>
            <a:pPr marL="1158875" lvl="0" indent="0" algn="l" rtl="0">
              <a:lnSpc>
                <a:spcPct val="80000"/>
              </a:lnSpc>
              <a:spcBef>
                <a:spcPts val="200"/>
              </a:spcBef>
              <a:spcAft>
                <a:spcPts val="0"/>
              </a:spcAft>
              <a:buClr>
                <a:schemeClr val="dk1"/>
              </a:buClr>
              <a:buSzPts val="1000"/>
              <a:buFont typeface="Arial"/>
              <a:buNone/>
            </a:pPr>
            <a:endParaRPr lang="en-US" sz="1000" dirty="0">
              <a:solidFill>
                <a:schemeClr val="dk1"/>
              </a:solidFill>
              <a:latin typeface="Arial" panose="020B0604020202020204" pitchFamily="34" charset="0"/>
              <a:ea typeface="Arial"/>
              <a:cs typeface="Arial" panose="020B0604020202020204" pitchFamily="34" charset="0"/>
              <a:sym typeface="Arial"/>
            </a:endParaRPr>
          </a:p>
          <a:p>
            <a:pPr marL="1158875" lvl="0" indent="0" algn="l" rtl="0">
              <a:lnSpc>
                <a:spcPct val="80000"/>
              </a:lnSpc>
              <a:spcBef>
                <a:spcPts val="200"/>
              </a:spcBef>
              <a:spcAft>
                <a:spcPts val="0"/>
              </a:spcAft>
              <a:buClr>
                <a:schemeClr val="dk1"/>
              </a:buClr>
              <a:buSzPts val="1000"/>
              <a:buFont typeface="Arial"/>
              <a:buNone/>
            </a:pPr>
            <a:r>
              <a:rPr lang="en-US" sz="1000" dirty="0">
                <a:solidFill>
                  <a:schemeClr val="dk1"/>
                </a:solidFill>
                <a:latin typeface="Arial" panose="020B0604020202020204" pitchFamily="34" charset="0"/>
                <a:ea typeface="Arial"/>
                <a:cs typeface="Arial" panose="020B0604020202020204" pitchFamily="34" charset="0"/>
                <a:sym typeface="Arial"/>
              </a:rPr>
              <a:t>Reading independently at least twice. Please make a note of this in the reading record once a week. </a:t>
            </a:r>
            <a:endParaRPr sz="1000" dirty="0">
              <a:latin typeface="Arial" panose="020B0604020202020204" pitchFamily="34" charset="0"/>
              <a:cs typeface="Arial" panose="020B0604020202020204" pitchFamily="34" charset="0"/>
            </a:endParaRPr>
          </a:p>
          <a:p>
            <a:pPr marL="1158875" lvl="0" indent="0" algn="l" rtl="0">
              <a:lnSpc>
                <a:spcPct val="80000"/>
              </a:lnSpc>
              <a:spcBef>
                <a:spcPts val="200"/>
              </a:spcBef>
              <a:spcAft>
                <a:spcPts val="0"/>
              </a:spcAft>
              <a:buClr>
                <a:schemeClr val="dk1"/>
              </a:buClr>
              <a:buSzPts val="1000"/>
              <a:buFont typeface="Arial"/>
              <a:buNone/>
            </a:pPr>
            <a:r>
              <a:rPr lang="en-US" sz="1000" dirty="0">
                <a:solidFill>
                  <a:schemeClr val="dk1"/>
                </a:solidFill>
                <a:latin typeface="Arial" panose="020B0604020202020204" pitchFamily="34" charset="0"/>
                <a:ea typeface="Arial"/>
                <a:cs typeface="Arial" panose="020B0604020202020204" pitchFamily="34" charset="0"/>
                <a:sym typeface="Arial"/>
              </a:rPr>
              <a:t>Some weeks, we will give a formal reading comprehension to complete. </a:t>
            </a:r>
            <a:endParaRPr sz="1000" dirty="0">
              <a:latin typeface="Arial" panose="020B0604020202020204" pitchFamily="34" charset="0"/>
              <a:cs typeface="Arial" panose="020B0604020202020204" pitchFamily="34" charset="0"/>
            </a:endParaRPr>
          </a:p>
          <a:p>
            <a:pPr marL="1501775" lvl="0" indent="-279400" algn="l" rtl="0">
              <a:lnSpc>
                <a:spcPct val="80000"/>
              </a:lnSpc>
              <a:spcBef>
                <a:spcPts val="200"/>
              </a:spcBef>
              <a:spcAft>
                <a:spcPts val="0"/>
              </a:spcAft>
              <a:buClr>
                <a:srgbClr val="FFFF00"/>
              </a:buClr>
              <a:buSzPts val="1000"/>
              <a:buFont typeface="Arial"/>
              <a:buNone/>
            </a:pPr>
            <a:endParaRPr sz="1000" dirty="0">
              <a:solidFill>
                <a:schemeClr val="dk1"/>
              </a:solidFill>
              <a:latin typeface="Arial" panose="020B0604020202020204" pitchFamily="34" charset="0"/>
              <a:ea typeface="Arial"/>
              <a:cs typeface="Arial" panose="020B0604020202020204" pitchFamily="34" charset="0"/>
              <a:sym typeface="Arial"/>
            </a:endParaRPr>
          </a:p>
          <a:p>
            <a:pPr marL="342900" lvl="0" indent="-342900" algn="l" rtl="0">
              <a:lnSpc>
                <a:spcPct val="80000"/>
              </a:lnSpc>
              <a:spcBef>
                <a:spcPts val="200"/>
              </a:spcBef>
              <a:spcAft>
                <a:spcPts val="0"/>
              </a:spcAft>
              <a:buClr>
                <a:schemeClr val="dk1"/>
              </a:buClr>
              <a:buSzPts val="1000"/>
              <a:buFont typeface="Arial"/>
              <a:buChar char="•"/>
            </a:pPr>
            <a:r>
              <a:rPr lang="en-US" sz="1000" b="1" dirty="0">
                <a:solidFill>
                  <a:schemeClr val="dk1"/>
                </a:solidFill>
                <a:latin typeface="Arial" panose="020B0604020202020204" pitchFamily="34" charset="0"/>
                <a:ea typeface="Arial"/>
                <a:cs typeface="Arial" panose="020B0604020202020204" pitchFamily="34" charset="0"/>
                <a:sym typeface="Arial"/>
              </a:rPr>
              <a:t>                         Professor Assessor </a:t>
            </a:r>
            <a:r>
              <a:rPr lang="en-US" sz="1000" b="1" u="sng" dirty="0">
                <a:solidFill>
                  <a:schemeClr val="dk1"/>
                </a:solidFill>
                <a:latin typeface="Arial" panose="020B0604020202020204" pitchFamily="34" charset="0"/>
                <a:ea typeface="Arial"/>
                <a:cs typeface="Arial" panose="020B0604020202020204" pitchFamily="34" charset="0"/>
                <a:sym typeface="Arial"/>
              </a:rPr>
              <a:t>task or Times tables/mental </a:t>
            </a:r>
            <a:r>
              <a:rPr lang="en-US" sz="1000" b="1" u="sng" dirty="0" err="1">
                <a:solidFill>
                  <a:schemeClr val="dk1"/>
                </a:solidFill>
                <a:latin typeface="Arial" panose="020B0604020202020204" pitchFamily="34" charset="0"/>
                <a:ea typeface="Arial"/>
                <a:cs typeface="Arial" panose="020B0604020202020204" pitchFamily="34" charset="0"/>
                <a:sym typeface="Arial"/>
              </a:rPr>
              <a:t>maths</a:t>
            </a:r>
            <a:r>
              <a:rPr lang="en-US" sz="1000" b="1" u="sng" dirty="0">
                <a:solidFill>
                  <a:schemeClr val="dk1"/>
                </a:solidFill>
                <a:latin typeface="Arial" panose="020B0604020202020204" pitchFamily="34" charset="0"/>
                <a:ea typeface="Arial"/>
                <a:cs typeface="Arial" panose="020B0604020202020204" pitchFamily="34" charset="0"/>
                <a:sym typeface="Arial"/>
              </a:rPr>
              <a:t> practice</a:t>
            </a:r>
            <a:r>
              <a:rPr lang="en-US" sz="1000" u="sng" dirty="0">
                <a:solidFill>
                  <a:schemeClr val="dk1"/>
                </a:solidFill>
                <a:latin typeface="Arial" panose="020B0604020202020204" pitchFamily="34" charset="0"/>
                <a:ea typeface="Arial"/>
                <a:cs typeface="Arial" panose="020B0604020202020204" pitchFamily="34" charset="0"/>
                <a:sym typeface="Arial"/>
              </a:rPr>
              <a:t>.                            </a:t>
            </a:r>
            <a:endParaRPr sz="1000" dirty="0">
              <a:latin typeface="Arial" panose="020B0604020202020204" pitchFamily="34" charset="0"/>
              <a:cs typeface="Arial" panose="020B0604020202020204" pitchFamily="34" charset="0"/>
            </a:endParaRPr>
          </a:p>
          <a:p>
            <a:pPr marL="342900" lvl="0" indent="-342900" algn="l" rtl="0">
              <a:lnSpc>
                <a:spcPct val="80000"/>
              </a:lnSpc>
              <a:spcBef>
                <a:spcPts val="200"/>
              </a:spcBef>
              <a:spcAft>
                <a:spcPts val="0"/>
              </a:spcAft>
              <a:buClr>
                <a:schemeClr val="dk1"/>
              </a:buClr>
              <a:buSzPts val="1000"/>
              <a:buFont typeface="Arial"/>
              <a:buChar char="•"/>
            </a:pPr>
            <a:r>
              <a:rPr lang="en-US" sz="1000" dirty="0">
                <a:solidFill>
                  <a:schemeClr val="dk1"/>
                </a:solidFill>
                <a:latin typeface="Arial" panose="020B0604020202020204" pitchFamily="34" charset="0"/>
                <a:ea typeface="Arial"/>
                <a:cs typeface="Arial" panose="020B0604020202020204" pitchFamily="34" charset="0"/>
                <a:sym typeface="Arial"/>
              </a:rPr>
              <a:t>                        Val</a:t>
            </a:r>
            <a:r>
              <a:rPr lang="en-US" sz="1000" dirty="0">
                <a:solidFill>
                  <a:schemeClr val="dk1"/>
                </a:solidFill>
                <a:latin typeface="Arial" panose="020B0604020202020204" pitchFamily="34" charset="0"/>
                <a:cs typeface="Arial" panose="020B0604020202020204" pitchFamily="34" charset="0"/>
              </a:rPr>
              <a:t>uable </a:t>
            </a:r>
            <a:r>
              <a:rPr lang="en-US" sz="1000" dirty="0" err="1">
                <a:solidFill>
                  <a:schemeClr val="dk1"/>
                </a:solidFill>
                <a:latin typeface="Arial" panose="020B0604020202020204" pitchFamily="34" charset="0"/>
                <a:cs typeface="Arial" panose="020B0604020202020204" pitchFamily="34" charset="0"/>
              </a:rPr>
              <a:t>practise</a:t>
            </a:r>
            <a:r>
              <a:rPr lang="en-US" sz="1000" dirty="0">
                <a:solidFill>
                  <a:schemeClr val="dk1"/>
                </a:solidFill>
                <a:latin typeface="Arial" panose="020B0604020202020204" pitchFamily="34" charset="0"/>
                <a:cs typeface="Arial" panose="020B0604020202020204" pitchFamily="34" charset="0"/>
              </a:rPr>
              <a:t> can be given in daily life at       home – money- decimals, weighing – converting measures, fraction –                                                	                     sharing food, mental calculations – playing card games and monopoly!  </a:t>
            </a:r>
            <a:endParaRPr sz="1000" dirty="0">
              <a:latin typeface="Arial" panose="020B0604020202020204" pitchFamily="34" charset="0"/>
              <a:cs typeface="Arial" panose="020B0604020202020204" pitchFamily="34" charset="0"/>
            </a:endParaRPr>
          </a:p>
          <a:p>
            <a:pPr marL="342900" lvl="0" indent="-342900" algn="l" rtl="0">
              <a:lnSpc>
                <a:spcPct val="80000"/>
              </a:lnSpc>
              <a:spcBef>
                <a:spcPts val="200"/>
              </a:spcBef>
              <a:spcAft>
                <a:spcPts val="0"/>
              </a:spcAft>
              <a:buClr>
                <a:schemeClr val="dk1"/>
              </a:buClr>
              <a:buSzPts val="1000"/>
              <a:buFont typeface="Arial"/>
              <a:buNone/>
            </a:pPr>
            <a:r>
              <a:rPr lang="en-US" sz="1000" dirty="0">
                <a:solidFill>
                  <a:schemeClr val="dk1"/>
                </a:solidFill>
                <a:latin typeface="Arial" panose="020B0604020202020204" pitchFamily="34" charset="0"/>
                <a:cs typeface="Arial" panose="020B0604020202020204" pitchFamily="34" charset="0"/>
              </a:rPr>
              <a:t>                                   See  </a:t>
            </a:r>
            <a:r>
              <a:rPr lang="en-US" sz="1000" u="sng" dirty="0">
                <a:solidFill>
                  <a:schemeClr val="hlink"/>
                </a:solidFill>
                <a:latin typeface="Arial" panose="020B0604020202020204" pitchFamily="34" charset="0"/>
                <a:cs typeface="Arial" panose="020B0604020202020204" pitchFamily="34" charset="0"/>
                <a:hlinkClick r:id="rId4"/>
              </a:rPr>
              <a:t>https://nrich.maths.org/</a:t>
            </a:r>
            <a:r>
              <a:rPr lang="en-US" sz="1000" dirty="0">
                <a:solidFill>
                  <a:schemeClr val="dk1"/>
                </a:solidFill>
                <a:latin typeface="Arial" panose="020B0604020202020204" pitchFamily="34" charset="0"/>
                <a:cs typeface="Arial" panose="020B0604020202020204" pitchFamily="34" charset="0"/>
              </a:rPr>
              <a:t> and for a great resource – for children and parents. </a:t>
            </a:r>
            <a:endParaRPr sz="1000" dirty="0">
              <a:latin typeface="Arial" panose="020B0604020202020204" pitchFamily="34" charset="0"/>
              <a:cs typeface="Arial" panose="020B0604020202020204" pitchFamily="34" charset="0"/>
            </a:endParaRPr>
          </a:p>
          <a:p>
            <a:pPr marL="342900" lvl="0" indent="-342900" algn="l" rtl="0">
              <a:lnSpc>
                <a:spcPct val="80000"/>
              </a:lnSpc>
              <a:spcBef>
                <a:spcPts val="200"/>
              </a:spcBef>
              <a:spcAft>
                <a:spcPts val="0"/>
              </a:spcAft>
              <a:buClr>
                <a:schemeClr val="dk1"/>
              </a:buClr>
              <a:buSzPts val="1000"/>
              <a:buFont typeface="Arial"/>
              <a:buNone/>
            </a:pPr>
            <a:endParaRPr lang="en-US" sz="1000" u="sng" dirty="0">
              <a:solidFill>
                <a:schemeClr val="hlink"/>
              </a:solidFill>
              <a:latin typeface="Arial" panose="020B0604020202020204" pitchFamily="34" charset="0"/>
              <a:cs typeface="Arial" panose="020B0604020202020204" pitchFamily="34" charset="0"/>
              <a:hlinkClick r:id="rId5"/>
            </a:endParaRPr>
          </a:p>
          <a:p>
            <a:pPr marL="342900" lvl="0" indent="-342900" algn="l" rtl="0">
              <a:lnSpc>
                <a:spcPct val="80000"/>
              </a:lnSpc>
              <a:spcBef>
                <a:spcPts val="200"/>
              </a:spcBef>
              <a:spcAft>
                <a:spcPts val="0"/>
              </a:spcAft>
              <a:buClr>
                <a:schemeClr val="dk1"/>
              </a:buClr>
              <a:buSzPts val="1000"/>
              <a:buFont typeface="Arial"/>
              <a:buNone/>
            </a:pPr>
            <a:r>
              <a:rPr lang="en-US" sz="1000" u="sng" dirty="0">
                <a:solidFill>
                  <a:schemeClr val="hlink"/>
                </a:solidFill>
                <a:latin typeface="Arial" panose="020B0604020202020204" pitchFamily="34" charset="0"/>
                <a:cs typeface="Arial" panose="020B0604020202020204" pitchFamily="34" charset="0"/>
                <a:hlinkClick r:id="rId5"/>
              </a:rPr>
              <a:t>				https://www.theschoolrun.com/year-5/year-5-maths</a:t>
            </a:r>
            <a:r>
              <a:rPr lang="en-US" sz="1000" dirty="0">
                <a:solidFill>
                  <a:schemeClr val="dk1"/>
                </a:solidFill>
                <a:latin typeface="Arial" panose="020B0604020202020204" pitchFamily="34" charset="0"/>
                <a:cs typeface="Arial" panose="020B0604020202020204" pitchFamily="34" charset="0"/>
              </a:rPr>
              <a:t> </a:t>
            </a:r>
            <a:endParaRPr sz="1000" dirty="0">
              <a:latin typeface="Arial" panose="020B0604020202020204" pitchFamily="34" charset="0"/>
              <a:cs typeface="Arial" panose="020B0604020202020204" pitchFamily="34" charset="0"/>
            </a:endParaRPr>
          </a:p>
          <a:p>
            <a:pPr marL="342900" lvl="0" indent="-342900" algn="l" rtl="0">
              <a:lnSpc>
                <a:spcPct val="80000"/>
              </a:lnSpc>
              <a:spcBef>
                <a:spcPts val="200"/>
              </a:spcBef>
              <a:spcAft>
                <a:spcPts val="0"/>
              </a:spcAft>
              <a:buClr>
                <a:schemeClr val="dk1"/>
              </a:buClr>
              <a:buSzPts val="1000"/>
              <a:buFont typeface="Arial"/>
              <a:buNone/>
            </a:pPr>
            <a:r>
              <a:rPr lang="en-US" sz="1000" dirty="0">
                <a:solidFill>
                  <a:schemeClr val="dk1"/>
                </a:solidFill>
                <a:latin typeface="Arial" panose="020B0604020202020204" pitchFamily="34" charset="0"/>
                <a:ea typeface="Arial"/>
                <a:cs typeface="Arial" panose="020B0604020202020204" pitchFamily="34" charset="0"/>
                <a:sym typeface="Arial"/>
              </a:rPr>
              <a:t>		          	            </a:t>
            </a:r>
            <a:r>
              <a:rPr lang="en-US" sz="1000" u="sng" dirty="0">
                <a:solidFill>
                  <a:schemeClr val="hlink"/>
                </a:solidFill>
                <a:latin typeface="Arial" panose="020B0604020202020204" pitchFamily="34" charset="0"/>
                <a:cs typeface="Arial" panose="020B0604020202020204" pitchFamily="34" charset="0"/>
                <a:hlinkClick r:id="rId6"/>
              </a:rPr>
              <a:t>https://www.topmarks.co.uk/maths-games/7-11-years/</a:t>
            </a:r>
            <a:r>
              <a:rPr lang="en-US" sz="1000" dirty="0">
                <a:solidFill>
                  <a:schemeClr val="dk1"/>
                </a:solidFill>
                <a:latin typeface="Arial" panose="020B0604020202020204" pitchFamily="34" charset="0"/>
                <a:cs typeface="Arial" panose="020B0604020202020204" pitchFamily="34" charset="0"/>
              </a:rPr>
              <a:t> a great site for learning tables and all </a:t>
            </a:r>
            <a:r>
              <a:rPr lang="en-US" sz="1000" dirty="0" err="1">
                <a:solidFill>
                  <a:schemeClr val="dk1"/>
                </a:solidFill>
                <a:latin typeface="Arial" panose="020B0604020202020204" pitchFamily="34" charset="0"/>
                <a:cs typeface="Arial" panose="020B0604020202020204" pitchFamily="34" charset="0"/>
              </a:rPr>
              <a:t>maths</a:t>
            </a:r>
            <a:r>
              <a:rPr lang="en-US" sz="1000" dirty="0">
                <a:solidFill>
                  <a:schemeClr val="dk1"/>
                </a:solidFill>
                <a:latin typeface="Arial" panose="020B0604020202020204" pitchFamily="34" charset="0"/>
                <a:cs typeface="Arial" panose="020B0604020202020204" pitchFamily="34" charset="0"/>
              </a:rPr>
              <a:t> and </a:t>
            </a:r>
            <a:r>
              <a:rPr lang="en-US" sz="1000" dirty="0">
                <a:solidFill>
                  <a:srgbClr val="000000"/>
                </a:solidFill>
                <a:latin typeface="Arial" panose="020B0604020202020204" pitchFamily="34" charset="0"/>
                <a:cs typeface="Arial" panose="020B0604020202020204" pitchFamily="34" charset="0"/>
              </a:rPr>
              <a:t>www.mathletics </a:t>
            </a:r>
            <a:endParaRPr sz="1000" dirty="0">
              <a:latin typeface="Arial" panose="020B0604020202020204" pitchFamily="34" charset="0"/>
              <a:cs typeface="Arial" panose="020B0604020202020204" pitchFamily="34" charset="0"/>
            </a:endParaRPr>
          </a:p>
          <a:p>
            <a:pPr marL="342900" lvl="0" indent="-342900" algn="l" rtl="0">
              <a:lnSpc>
                <a:spcPct val="80000"/>
              </a:lnSpc>
              <a:spcBef>
                <a:spcPts val="200"/>
              </a:spcBef>
              <a:spcAft>
                <a:spcPts val="0"/>
              </a:spcAft>
              <a:buClr>
                <a:srgbClr val="FFFF00"/>
              </a:buClr>
              <a:buSzPts val="1000"/>
              <a:buFont typeface="Arial"/>
              <a:buNone/>
            </a:pPr>
            <a:endParaRPr sz="1000" b="1" u="sng" dirty="0">
              <a:solidFill>
                <a:schemeClr val="dk1"/>
              </a:solidFill>
              <a:latin typeface="Arial" panose="020B0604020202020204" pitchFamily="34" charset="0"/>
              <a:ea typeface="Arial"/>
              <a:cs typeface="Arial" panose="020B0604020202020204" pitchFamily="34" charset="0"/>
              <a:sym typeface="Arial"/>
            </a:endParaRPr>
          </a:p>
          <a:p>
            <a:pPr marL="342900" lvl="0" indent="-342900" algn="l" rtl="0">
              <a:lnSpc>
                <a:spcPct val="80000"/>
              </a:lnSpc>
              <a:spcBef>
                <a:spcPts val="200"/>
              </a:spcBef>
              <a:spcAft>
                <a:spcPts val="0"/>
              </a:spcAft>
              <a:buClr>
                <a:schemeClr val="dk1"/>
              </a:buClr>
              <a:buSzPts val="1000"/>
              <a:buFont typeface="Arial"/>
              <a:buNone/>
            </a:pPr>
            <a:r>
              <a:rPr lang="en-US" sz="1000" b="1" dirty="0">
                <a:solidFill>
                  <a:schemeClr val="dk1"/>
                </a:solidFill>
                <a:latin typeface="Arial" panose="020B0604020202020204" pitchFamily="34" charset="0"/>
                <a:ea typeface="Arial"/>
                <a:cs typeface="Arial" panose="020B0604020202020204" pitchFamily="34" charset="0"/>
                <a:sym typeface="Arial"/>
              </a:rPr>
              <a:t>		</a:t>
            </a:r>
            <a:r>
              <a:rPr lang="en-US" sz="1000" b="1" u="sng" dirty="0">
                <a:solidFill>
                  <a:schemeClr val="dk1"/>
                </a:solidFill>
                <a:latin typeface="Arial" panose="020B0604020202020204" pitchFamily="34" charset="0"/>
                <a:ea typeface="Arial"/>
                <a:cs typeface="Arial" panose="020B0604020202020204" pitchFamily="34" charset="0"/>
                <a:sym typeface="Arial"/>
              </a:rPr>
              <a:t>                            Enrichment   </a:t>
            </a:r>
            <a:endParaRPr sz="1000" dirty="0">
              <a:latin typeface="Arial" panose="020B0604020202020204" pitchFamily="34" charset="0"/>
              <a:cs typeface="Arial" panose="020B0604020202020204" pitchFamily="34" charset="0"/>
            </a:endParaRPr>
          </a:p>
          <a:p>
            <a:pPr marL="1158875" lvl="0" indent="0" algn="l" rtl="0">
              <a:lnSpc>
                <a:spcPct val="80000"/>
              </a:lnSpc>
              <a:spcBef>
                <a:spcPts val="200"/>
              </a:spcBef>
              <a:spcAft>
                <a:spcPts val="0"/>
              </a:spcAft>
              <a:buClr>
                <a:schemeClr val="dk1"/>
              </a:buClr>
              <a:buSzPts val="1000"/>
              <a:buFont typeface="Arial"/>
              <a:buNone/>
            </a:pPr>
            <a:r>
              <a:rPr lang="en-US" sz="1000" dirty="0">
                <a:solidFill>
                  <a:schemeClr val="dk1"/>
                </a:solidFill>
                <a:latin typeface="Arial" panose="020B0604020202020204" pitchFamily="34" charset="0"/>
                <a:ea typeface="Arial"/>
                <a:cs typeface="Arial" panose="020B0604020202020204" pitchFamily="34" charset="0"/>
                <a:sym typeface="Arial"/>
              </a:rPr>
              <a:t>        Project work</a:t>
            </a:r>
            <a:endParaRPr sz="1000" dirty="0">
              <a:latin typeface="Arial" panose="020B0604020202020204" pitchFamily="34" charset="0"/>
              <a:cs typeface="Arial" panose="020B0604020202020204" pitchFamily="34" charset="0"/>
            </a:endParaRPr>
          </a:p>
          <a:p>
            <a:pPr marL="1501775" lvl="0" indent="-342900" algn="l" rtl="0">
              <a:lnSpc>
                <a:spcPct val="80000"/>
              </a:lnSpc>
              <a:spcBef>
                <a:spcPts val="200"/>
              </a:spcBef>
              <a:spcAft>
                <a:spcPts val="0"/>
              </a:spcAft>
              <a:buClr>
                <a:schemeClr val="dk1"/>
              </a:buClr>
              <a:buSzPts val="1000"/>
              <a:buFont typeface="Arial"/>
              <a:buChar char="•"/>
            </a:pPr>
            <a:r>
              <a:rPr lang="en-US" sz="1000" dirty="0">
                <a:solidFill>
                  <a:schemeClr val="dk1"/>
                </a:solidFill>
                <a:latin typeface="Arial" panose="020B0604020202020204" pitchFamily="34" charset="0"/>
                <a:ea typeface="Arial"/>
                <a:cs typeface="Arial" panose="020B0604020202020204" pitchFamily="34" charset="0"/>
                <a:sym typeface="Arial"/>
              </a:rPr>
              <a:t>BBC Dance mat typing practice. </a:t>
            </a:r>
            <a:endParaRPr sz="1000" dirty="0">
              <a:latin typeface="Arial" panose="020B0604020202020204" pitchFamily="34" charset="0"/>
              <a:cs typeface="Arial" panose="020B0604020202020204" pitchFamily="34" charset="0"/>
            </a:endParaRPr>
          </a:p>
          <a:p>
            <a:pPr marL="1158875" lvl="0" indent="0" algn="l" rtl="0">
              <a:lnSpc>
                <a:spcPct val="80000"/>
              </a:lnSpc>
              <a:spcBef>
                <a:spcPts val="200"/>
              </a:spcBef>
              <a:spcAft>
                <a:spcPts val="0"/>
              </a:spcAft>
              <a:buClr>
                <a:schemeClr val="dk1"/>
              </a:buClr>
              <a:buSzPts val="1000"/>
              <a:buFont typeface="Arial"/>
              <a:buNone/>
            </a:pPr>
            <a:r>
              <a:rPr lang="en-US" sz="1000" u="sng" dirty="0">
                <a:solidFill>
                  <a:schemeClr val="hlink"/>
                </a:solidFill>
                <a:latin typeface="Arial" panose="020B0604020202020204" pitchFamily="34" charset="0"/>
                <a:ea typeface="Arial"/>
                <a:cs typeface="Arial" panose="020B0604020202020204" pitchFamily="34" charset="0"/>
                <a:sym typeface="Arial"/>
                <a:hlinkClick r:id="rId3"/>
              </a:rPr>
              <a:t>	http://www.bbc.co.uk/education/subjects/zv48q6f</a:t>
            </a:r>
            <a:r>
              <a:rPr lang="en-US" sz="1000" dirty="0">
                <a:solidFill>
                  <a:schemeClr val="dk1"/>
                </a:solidFill>
                <a:latin typeface="Arial" panose="020B0604020202020204" pitchFamily="34" charset="0"/>
                <a:ea typeface="Arial"/>
                <a:cs typeface="Arial" panose="020B0604020202020204" pitchFamily="34" charset="0"/>
                <a:sym typeface="Arial"/>
              </a:rPr>
              <a:t>  </a:t>
            </a:r>
            <a:endParaRPr sz="1000" dirty="0">
              <a:latin typeface="Arial" panose="020B0604020202020204" pitchFamily="34" charset="0"/>
              <a:cs typeface="Arial" panose="020B0604020202020204" pitchFamily="34" charset="0"/>
            </a:endParaRPr>
          </a:p>
          <a:p>
            <a:pPr marL="1158875" lvl="0" indent="0" algn="l" rtl="0">
              <a:lnSpc>
                <a:spcPct val="80000"/>
              </a:lnSpc>
              <a:spcBef>
                <a:spcPts val="200"/>
              </a:spcBef>
              <a:spcAft>
                <a:spcPts val="0"/>
              </a:spcAft>
              <a:buClr>
                <a:schemeClr val="dk1"/>
              </a:buClr>
              <a:buSzPts val="1000"/>
              <a:buFont typeface="Arial"/>
              <a:buNone/>
            </a:pPr>
            <a:r>
              <a:rPr lang="en-US" sz="1000" dirty="0">
                <a:solidFill>
                  <a:schemeClr val="dk1"/>
                </a:solidFill>
                <a:latin typeface="Arial" panose="020B0604020202020204" pitchFamily="34" charset="0"/>
                <a:ea typeface="Arial"/>
                <a:cs typeface="Arial" panose="020B0604020202020204" pitchFamily="34" charset="0"/>
                <a:sym typeface="Arial"/>
              </a:rPr>
              <a:t>        Brilliant BBC resources for all subjects </a:t>
            </a:r>
            <a:endParaRPr sz="1000" dirty="0">
              <a:latin typeface="Arial" panose="020B0604020202020204" pitchFamily="34" charset="0"/>
              <a:cs typeface="Arial" panose="020B0604020202020204" pitchFamily="34" charset="0"/>
            </a:endParaRPr>
          </a:p>
          <a:p>
            <a:pPr marL="1158875" lvl="0" indent="0" algn="l" rtl="0">
              <a:lnSpc>
                <a:spcPct val="80000"/>
              </a:lnSpc>
              <a:spcBef>
                <a:spcPts val="200"/>
              </a:spcBef>
              <a:spcAft>
                <a:spcPts val="0"/>
              </a:spcAft>
              <a:buClr>
                <a:schemeClr val="dk1"/>
              </a:buClr>
              <a:buSzPts val="1000"/>
              <a:buFont typeface="Arial"/>
              <a:buNone/>
            </a:pPr>
            <a:r>
              <a:rPr lang="en-US" sz="1000" dirty="0">
                <a:solidFill>
                  <a:schemeClr val="dk1"/>
                </a:solidFill>
                <a:latin typeface="Arial" panose="020B0604020202020204" pitchFamily="34" charset="0"/>
                <a:cs typeface="Arial" panose="020B0604020202020204" pitchFamily="34" charset="0"/>
              </a:rPr>
              <a:t>Help with writing can be given by encouraging children to write stories, create projects, write a diary in the holiday </a:t>
            </a:r>
            <a:r>
              <a:rPr lang="en-US" sz="1000" dirty="0" err="1">
                <a:solidFill>
                  <a:schemeClr val="dk1"/>
                </a:solidFill>
                <a:latin typeface="Arial" panose="020B0604020202020204" pitchFamily="34" charset="0"/>
                <a:cs typeface="Arial" panose="020B0604020202020204" pitchFamily="34" charset="0"/>
              </a:rPr>
              <a:t>etc</a:t>
            </a:r>
            <a:r>
              <a:rPr lang="en-US" sz="1000" dirty="0">
                <a:solidFill>
                  <a:schemeClr val="dk1"/>
                </a:solidFill>
                <a:latin typeface="Arial" panose="020B0604020202020204" pitchFamily="34" charset="0"/>
                <a:cs typeface="Arial" panose="020B0604020202020204" pitchFamily="34" charset="0"/>
              </a:rPr>
              <a:t> </a:t>
            </a:r>
            <a:endParaRPr sz="1000" dirty="0">
              <a:latin typeface="Arial" panose="020B0604020202020204" pitchFamily="34" charset="0"/>
              <a:cs typeface="Arial" panose="020B0604020202020204" pitchFamily="34" charset="0"/>
            </a:endParaRPr>
          </a:p>
          <a:p>
            <a:pPr marL="1330325" lvl="0" indent="-171450" algn="l" rtl="0">
              <a:lnSpc>
                <a:spcPct val="80000"/>
              </a:lnSpc>
              <a:spcBef>
                <a:spcPts val="200"/>
              </a:spcBef>
              <a:spcAft>
                <a:spcPts val="0"/>
              </a:spcAft>
              <a:buClr>
                <a:schemeClr val="dk1"/>
              </a:buClr>
              <a:buSzPts val="1000"/>
              <a:buFont typeface="Arial"/>
              <a:buChar char="•"/>
            </a:pPr>
            <a:r>
              <a:rPr lang="en-US" sz="1000" dirty="0">
                <a:solidFill>
                  <a:schemeClr val="dk1"/>
                </a:solidFill>
                <a:latin typeface="Arial" panose="020B0604020202020204" pitchFamily="34" charset="0"/>
                <a:cs typeface="Arial" panose="020B0604020202020204" pitchFamily="34" charset="0"/>
              </a:rPr>
              <a:t>    Science website </a:t>
            </a:r>
            <a:r>
              <a:rPr lang="en-US" sz="1000" u="sng" dirty="0">
                <a:solidFill>
                  <a:schemeClr val="hlink"/>
                </a:solidFill>
                <a:latin typeface="Arial" panose="020B0604020202020204" pitchFamily="34" charset="0"/>
                <a:cs typeface="Arial" panose="020B0604020202020204" pitchFamily="34" charset="0"/>
                <a:hlinkClick r:id="rId7"/>
              </a:rPr>
              <a:t>https://www.stem.org.uk/primary-science</a:t>
            </a:r>
            <a:r>
              <a:rPr lang="en-US" sz="1000" dirty="0">
                <a:solidFill>
                  <a:schemeClr val="dk1"/>
                </a:solidFill>
                <a:latin typeface="Arial" panose="020B0604020202020204" pitchFamily="34" charset="0"/>
                <a:cs typeface="Arial" panose="020B0604020202020204" pitchFamily="34" charset="0"/>
              </a:rPr>
              <a:t> requires a log in but is free</a:t>
            </a:r>
            <a:endParaRPr sz="1000" dirty="0">
              <a:latin typeface="Arial" panose="020B0604020202020204" pitchFamily="34" charset="0"/>
              <a:cs typeface="Arial" panose="020B0604020202020204" pitchFamily="34" charset="0"/>
            </a:endParaRPr>
          </a:p>
          <a:p>
            <a:pPr marL="1330325" lvl="0" indent="-171450" algn="l" rtl="0">
              <a:lnSpc>
                <a:spcPct val="80000"/>
              </a:lnSpc>
              <a:spcBef>
                <a:spcPts val="200"/>
              </a:spcBef>
              <a:spcAft>
                <a:spcPts val="0"/>
              </a:spcAft>
              <a:buClr>
                <a:schemeClr val="dk1"/>
              </a:buClr>
              <a:buSzPts val="1000"/>
              <a:buFont typeface="Arial"/>
              <a:buChar char="•"/>
            </a:pPr>
            <a:r>
              <a:rPr lang="en-US" sz="1000" dirty="0">
                <a:solidFill>
                  <a:schemeClr val="dk1"/>
                </a:solidFill>
                <a:latin typeface="Arial" panose="020B0604020202020204" pitchFamily="34" charset="0"/>
                <a:cs typeface="Arial" panose="020B0604020202020204" pitchFamily="34" charset="0"/>
              </a:rPr>
              <a:t>    Art websites </a:t>
            </a:r>
            <a:r>
              <a:rPr lang="en-US" sz="1000" u="sng" dirty="0">
                <a:solidFill>
                  <a:schemeClr val="hlink"/>
                </a:solidFill>
                <a:latin typeface="Arial" panose="020B0604020202020204" pitchFamily="34" charset="0"/>
                <a:cs typeface="Arial" panose="020B0604020202020204" pitchFamily="34" charset="0"/>
                <a:hlinkClick r:id="rId8"/>
              </a:rPr>
              <a:t>https://www.nationalgallery.org.uk/</a:t>
            </a:r>
            <a:r>
              <a:rPr lang="en-US" sz="1000" dirty="0">
                <a:solidFill>
                  <a:schemeClr val="dk1"/>
                </a:solidFill>
                <a:latin typeface="Arial" panose="020B0604020202020204" pitchFamily="34" charset="0"/>
                <a:cs typeface="Arial" panose="020B0604020202020204" pitchFamily="34" charset="0"/>
              </a:rPr>
              <a:t>   general interest-  woodlandsjunoir.co.uk</a:t>
            </a:r>
            <a:endParaRPr sz="1000" dirty="0">
              <a:solidFill>
                <a:srgbClr val="000000"/>
              </a:solidFill>
              <a:latin typeface="Arial" panose="020B0604020202020204" pitchFamily="34" charset="0"/>
              <a:cs typeface="Arial" panose="020B0604020202020204" pitchFamily="34" charset="0"/>
            </a:endParaRPr>
          </a:p>
          <a:p>
            <a:pPr marL="342900" lvl="0" indent="-342900" algn="l" rtl="0">
              <a:lnSpc>
                <a:spcPct val="80000"/>
              </a:lnSpc>
              <a:spcBef>
                <a:spcPts val="200"/>
              </a:spcBef>
              <a:spcAft>
                <a:spcPts val="0"/>
              </a:spcAft>
              <a:buClr>
                <a:srgbClr val="000000"/>
              </a:buClr>
              <a:buSzPts val="1000"/>
              <a:buFont typeface="Arial"/>
              <a:buChar char="•"/>
            </a:pPr>
            <a:r>
              <a:rPr lang="en-US" sz="1000" dirty="0">
                <a:solidFill>
                  <a:srgbClr val="000000"/>
                </a:solidFill>
                <a:latin typeface="Arial" panose="020B0604020202020204" pitchFamily="34" charset="0"/>
                <a:cs typeface="Arial" panose="020B0604020202020204" pitchFamily="34" charset="0"/>
              </a:rPr>
              <a:t>                                 Developing opinions - discussing local, national and global events to help form opinions on a range of topics.             			(</a:t>
            </a:r>
            <a:r>
              <a:rPr lang="en-US" sz="1000" u="sng" dirty="0">
                <a:solidFill>
                  <a:schemeClr val="hlink"/>
                </a:solidFill>
                <a:latin typeface="Arial" panose="020B0604020202020204" pitchFamily="34" charset="0"/>
                <a:cs typeface="Arial" panose="020B0604020202020204" pitchFamily="34" charset="0"/>
                <a:hlinkClick r:id="rId9"/>
              </a:rPr>
              <a:t>http://www.bbc.co.uk/newsround</a:t>
            </a:r>
            <a:r>
              <a:rPr lang="en-US" sz="1000" dirty="0">
                <a:solidFill>
                  <a:srgbClr val="000000"/>
                </a:solidFill>
                <a:latin typeface="Arial" panose="020B0604020202020204" pitchFamily="34" charset="0"/>
                <a:cs typeface="Arial" panose="020B0604020202020204" pitchFamily="34" charset="0"/>
              </a:rPr>
              <a:t>/) </a:t>
            </a:r>
            <a:r>
              <a:rPr lang="en-US" sz="1000" u="sng" dirty="0">
                <a:solidFill>
                  <a:schemeClr val="hlink"/>
                </a:solidFill>
                <a:latin typeface="Arial" panose="020B0604020202020204" pitchFamily="34" charset="0"/>
                <a:cs typeface="Arial" panose="020B0604020202020204" pitchFamily="34" charset="0"/>
                <a:hlinkClick r:id="rId10"/>
              </a:rPr>
              <a:t>www.nationalgallery.org</a:t>
            </a:r>
            <a:r>
              <a:rPr lang="en-US" sz="1000" dirty="0">
                <a:solidFill>
                  <a:srgbClr val="000000"/>
                </a:solidFill>
                <a:latin typeface="Arial" panose="020B0604020202020204" pitchFamily="34" charset="0"/>
                <a:cs typeface="Arial" panose="020B0604020202020204" pitchFamily="34" charset="0"/>
              </a:rPr>
              <a:t> </a:t>
            </a:r>
            <a:r>
              <a:rPr lang="en-US" sz="1000" u="sng" dirty="0">
                <a:solidFill>
                  <a:schemeClr val="hlink"/>
                </a:solidFill>
                <a:latin typeface="Arial" panose="020B0604020202020204" pitchFamily="34" charset="0"/>
                <a:cs typeface="Arial" panose="020B0604020202020204" pitchFamily="34" charset="0"/>
                <a:hlinkClick r:id="rId11"/>
              </a:rPr>
              <a:t>www.britishmuseum</a:t>
            </a:r>
            <a:r>
              <a:rPr lang="en-US" sz="1000" dirty="0">
                <a:solidFill>
                  <a:srgbClr val="000000"/>
                </a:solidFill>
                <a:latin typeface="Arial" panose="020B0604020202020204" pitchFamily="34" charset="0"/>
                <a:cs typeface="Arial" panose="020B0604020202020204" pitchFamily="34" charset="0"/>
              </a:rPr>
              <a:t> </a:t>
            </a:r>
            <a:r>
              <a:rPr lang="en-US" sz="1000" u="sng" dirty="0">
                <a:solidFill>
                  <a:schemeClr val="hlink"/>
                </a:solidFill>
                <a:latin typeface="Arial" panose="020B0604020202020204" pitchFamily="34" charset="0"/>
                <a:cs typeface="Arial" panose="020B0604020202020204" pitchFamily="34" charset="0"/>
                <a:hlinkClick r:id="rId12"/>
              </a:rPr>
              <a:t>www.classical100.org</a:t>
            </a:r>
            <a:r>
              <a:rPr lang="en-US" sz="1000" dirty="0">
                <a:solidFill>
                  <a:srgbClr val="000000"/>
                </a:solidFill>
                <a:latin typeface="Arial" panose="020B0604020202020204" pitchFamily="34" charset="0"/>
                <a:cs typeface="Arial" panose="020B0604020202020204" pitchFamily="34" charset="0"/>
              </a:rPr>
              <a:t> </a:t>
            </a:r>
            <a:endParaRPr sz="1000" dirty="0">
              <a:latin typeface="Arial" panose="020B0604020202020204" pitchFamily="34" charset="0"/>
              <a:cs typeface="Arial" panose="020B0604020202020204" pitchFamily="34" charset="0"/>
            </a:endParaRPr>
          </a:p>
          <a:p>
            <a:pPr marL="342900" lvl="0" indent="-342900" algn="l" rtl="0">
              <a:lnSpc>
                <a:spcPct val="80000"/>
              </a:lnSpc>
              <a:spcBef>
                <a:spcPts val="200"/>
              </a:spcBef>
              <a:spcAft>
                <a:spcPts val="0"/>
              </a:spcAft>
              <a:buClr>
                <a:srgbClr val="000000"/>
              </a:buClr>
              <a:buSzPts val="1000"/>
              <a:buFont typeface="Arial"/>
              <a:buChar char="•"/>
            </a:pPr>
            <a:r>
              <a:rPr lang="en-US" sz="1000" dirty="0">
                <a:solidFill>
                  <a:srgbClr val="000000"/>
                </a:solidFill>
                <a:latin typeface="Arial" panose="020B0604020202020204" pitchFamily="34" charset="0"/>
                <a:cs typeface="Arial" panose="020B0604020202020204" pitchFamily="34" charset="0"/>
              </a:rPr>
              <a:t>                                Encourage creative learning – museums, after school clubs, arts, music, sports, libraries…etc.</a:t>
            </a:r>
            <a:endParaRPr sz="1000" dirty="0">
              <a:latin typeface="Arial" panose="020B0604020202020204" pitchFamily="34" charset="0"/>
              <a:cs typeface="Arial" panose="020B0604020202020204"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8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2265363" y="211138"/>
            <a:ext cx="4897437" cy="77311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4000">
                <a:solidFill>
                  <a:srgbClr val="669900"/>
                </a:solidFill>
              </a:rPr>
              <a:t>Learning Spelling</a:t>
            </a:r>
            <a:endParaRPr/>
          </a:p>
        </p:txBody>
      </p:sp>
      <p:sp>
        <p:nvSpPr>
          <p:cNvPr id="98" name="Google Shape;98;p20"/>
          <p:cNvSpPr txBox="1">
            <a:spLocks noGrp="1"/>
          </p:cNvSpPr>
          <p:nvPr>
            <p:ph idx="1"/>
          </p:nvPr>
        </p:nvSpPr>
        <p:spPr>
          <a:xfrm>
            <a:off x="539750" y="836613"/>
            <a:ext cx="8118475" cy="3671887"/>
          </a:xfrm>
          <a:prstGeom prst="rect">
            <a:avLst/>
          </a:prstGeom>
          <a:noFill/>
          <a:ln>
            <a:noFill/>
          </a:ln>
        </p:spPr>
        <p:txBody>
          <a:bodyPr spcFirstLastPara="1" wrap="square" lIns="91425" tIns="45700" rIns="91425" bIns="45700" anchor="t" anchorCtr="0">
            <a:noAutofit/>
          </a:bodyPr>
          <a:lstStyle/>
          <a:p>
            <a:pPr marL="1158875" lvl="0" indent="0" algn="l" rtl="0">
              <a:lnSpc>
                <a:spcPct val="80000"/>
              </a:lnSpc>
              <a:spcBef>
                <a:spcPts val="0"/>
              </a:spcBef>
              <a:spcAft>
                <a:spcPts val="0"/>
              </a:spcAft>
              <a:buClr>
                <a:srgbClr val="FFFF00"/>
              </a:buClr>
              <a:buSzPts val="2000"/>
              <a:buFont typeface="Arial"/>
              <a:buNone/>
            </a:pPr>
            <a:endParaRPr sz="2000" dirty="0">
              <a:solidFill>
                <a:schemeClr val="dk1"/>
              </a:solidFill>
              <a:latin typeface="Arial"/>
              <a:ea typeface="Arial"/>
              <a:cs typeface="Arial"/>
              <a:sym typeface="Arial"/>
            </a:endParaRPr>
          </a:p>
          <a:p>
            <a:pPr marL="1158875" lvl="0" indent="0" algn="l" rtl="0">
              <a:lnSpc>
                <a:spcPct val="80000"/>
              </a:lnSpc>
              <a:spcBef>
                <a:spcPts val="240"/>
              </a:spcBef>
              <a:spcAft>
                <a:spcPts val="0"/>
              </a:spcAft>
              <a:buClr>
                <a:schemeClr val="dk1"/>
              </a:buClr>
              <a:buSzPts val="1200"/>
              <a:buFont typeface="Arial"/>
              <a:buNone/>
            </a:pPr>
            <a:r>
              <a:rPr lang="en-US" sz="1200" dirty="0">
                <a:solidFill>
                  <a:schemeClr val="dk1"/>
                </a:solidFill>
                <a:latin typeface="Arial"/>
                <a:ea typeface="Arial"/>
                <a:cs typeface="Arial"/>
                <a:sym typeface="Arial"/>
              </a:rPr>
              <a:t>Read a lot! That helps spelling! </a:t>
            </a:r>
          </a:p>
          <a:p>
            <a:pPr marL="1158875" lvl="0" indent="0" algn="l" rtl="0">
              <a:lnSpc>
                <a:spcPct val="80000"/>
              </a:lnSpc>
              <a:spcBef>
                <a:spcPts val="240"/>
              </a:spcBef>
              <a:spcAft>
                <a:spcPts val="0"/>
              </a:spcAft>
              <a:buClr>
                <a:schemeClr val="dk1"/>
              </a:buClr>
              <a:buSzPts val="1200"/>
              <a:buFont typeface="Arial"/>
              <a:buNone/>
            </a:pPr>
            <a:endParaRPr lang="en-US" sz="1200" dirty="0">
              <a:solidFill>
                <a:schemeClr val="dk1"/>
              </a:solidFill>
              <a:latin typeface="Arial"/>
              <a:ea typeface="Arial"/>
              <a:cs typeface="Arial"/>
              <a:sym typeface="Arial"/>
            </a:endParaRPr>
          </a:p>
          <a:p>
            <a:pPr marL="1158875" lvl="0" indent="0" algn="l" rtl="0">
              <a:lnSpc>
                <a:spcPct val="80000"/>
              </a:lnSpc>
              <a:spcBef>
                <a:spcPts val="240"/>
              </a:spcBef>
              <a:spcAft>
                <a:spcPts val="0"/>
              </a:spcAft>
              <a:buClr>
                <a:schemeClr val="dk1"/>
              </a:buClr>
              <a:buSzPts val="1200"/>
              <a:buFont typeface="Arial"/>
              <a:buNone/>
            </a:pPr>
            <a:r>
              <a:rPr lang="en-US" sz="1200" dirty="0">
                <a:solidFill>
                  <a:schemeClr val="dk1"/>
                </a:solidFill>
                <a:latin typeface="Arial"/>
                <a:ea typeface="Arial"/>
                <a:cs typeface="Arial"/>
                <a:sym typeface="Arial"/>
              </a:rPr>
              <a:t>Here are some of the strategies you can use at home:</a:t>
            </a:r>
            <a:endParaRPr dirty="0"/>
          </a:p>
          <a:p>
            <a:pPr marL="1158875" lvl="0" indent="0" algn="l" rtl="0">
              <a:lnSpc>
                <a:spcPct val="80000"/>
              </a:lnSpc>
              <a:spcBef>
                <a:spcPts val="240"/>
              </a:spcBef>
              <a:spcAft>
                <a:spcPts val="0"/>
              </a:spcAft>
              <a:buClr>
                <a:srgbClr val="FFFF00"/>
              </a:buClr>
              <a:buSzPts val="1200"/>
              <a:buFont typeface="Arial"/>
              <a:buNone/>
            </a:pPr>
            <a:endParaRPr sz="1200" dirty="0">
              <a:solidFill>
                <a:schemeClr val="dk1"/>
              </a:solidFill>
              <a:latin typeface="Arial"/>
              <a:ea typeface="Arial"/>
              <a:cs typeface="Arial"/>
              <a:sym typeface="Arial"/>
            </a:endParaRPr>
          </a:p>
          <a:p>
            <a:pPr marL="1158875" lvl="0" indent="0" algn="l" rtl="0">
              <a:lnSpc>
                <a:spcPct val="80000"/>
              </a:lnSpc>
              <a:spcBef>
                <a:spcPts val="240"/>
              </a:spcBef>
              <a:spcAft>
                <a:spcPts val="0"/>
              </a:spcAft>
              <a:buClr>
                <a:srgbClr val="FFFF00"/>
              </a:buClr>
              <a:buSzPts val="1200"/>
              <a:buFont typeface="Arial"/>
              <a:buNone/>
            </a:pPr>
            <a:endParaRPr sz="1200" dirty="0">
              <a:solidFill>
                <a:schemeClr val="dk1"/>
              </a:solidFill>
              <a:latin typeface="Arial"/>
              <a:ea typeface="Arial"/>
              <a:cs typeface="Arial"/>
              <a:sym typeface="Arial"/>
            </a:endParaRPr>
          </a:p>
          <a:p>
            <a:pPr marL="1158875" lvl="0" indent="0" algn="l" rtl="0">
              <a:lnSpc>
                <a:spcPct val="80000"/>
              </a:lnSpc>
              <a:spcBef>
                <a:spcPts val="240"/>
              </a:spcBef>
              <a:spcAft>
                <a:spcPts val="0"/>
              </a:spcAft>
              <a:buClr>
                <a:srgbClr val="FFFF00"/>
              </a:buClr>
              <a:buSzPts val="1200"/>
              <a:buFont typeface="Arial"/>
              <a:buNone/>
            </a:pPr>
            <a:endParaRPr sz="1200" dirty="0">
              <a:solidFill>
                <a:schemeClr val="dk1"/>
              </a:solidFill>
              <a:latin typeface="Arial"/>
              <a:ea typeface="Arial"/>
              <a:cs typeface="Arial"/>
              <a:sym typeface="Arial"/>
            </a:endParaRPr>
          </a:p>
          <a:p>
            <a:pPr marL="1158875" lvl="0" indent="0" algn="l" rtl="0">
              <a:lnSpc>
                <a:spcPct val="80000"/>
              </a:lnSpc>
              <a:spcBef>
                <a:spcPts val="240"/>
              </a:spcBef>
              <a:spcAft>
                <a:spcPts val="0"/>
              </a:spcAft>
              <a:buClr>
                <a:srgbClr val="FFFF00"/>
              </a:buClr>
              <a:buSzPts val="1200"/>
              <a:buFont typeface="Arial"/>
              <a:buNone/>
            </a:pPr>
            <a:endParaRPr sz="1200" dirty="0">
              <a:solidFill>
                <a:schemeClr val="dk1"/>
              </a:solidFill>
              <a:latin typeface="Arial"/>
              <a:ea typeface="Arial"/>
              <a:cs typeface="Arial"/>
              <a:sym typeface="Arial"/>
            </a:endParaRPr>
          </a:p>
          <a:p>
            <a:pPr marL="1158875" lvl="0" indent="0" algn="l" rtl="0">
              <a:lnSpc>
                <a:spcPct val="80000"/>
              </a:lnSpc>
              <a:spcBef>
                <a:spcPts val="240"/>
              </a:spcBef>
              <a:spcAft>
                <a:spcPts val="0"/>
              </a:spcAft>
              <a:buClr>
                <a:srgbClr val="FFFF00"/>
              </a:buClr>
              <a:buSzPts val="1200"/>
              <a:buFont typeface="Arial"/>
              <a:buNone/>
            </a:pPr>
            <a:endParaRPr sz="1200" dirty="0">
              <a:solidFill>
                <a:schemeClr val="dk1"/>
              </a:solidFill>
              <a:latin typeface="Arial"/>
              <a:ea typeface="Arial"/>
              <a:cs typeface="Arial"/>
              <a:sym typeface="Arial"/>
            </a:endParaRPr>
          </a:p>
          <a:p>
            <a:pPr marL="1158875" lvl="0" indent="0" algn="l" rtl="0">
              <a:lnSpc>
                <a:spcPct val="80000"/>
              </a:lnSpc>
              <a:spcBef>
                <a:spcPts val="240"/>
              </a:spcBef>
              <a:spcAft>
                <a:spcPts val="0"/>
              </a:spcAft>
              <a:buClr>
                <a:srgbClr val="FFFF00"/>
              </a:buClr>
              <a:buSzPts val="1200"/>
              <a:buFont typeface="Arial"/>
              <a:buNone/>
            </a:pPr>
            <a:endParaRPr sz="1200" dirty="0">
              <a:solidFill>
                <a:schemeClr val="dk1"/>
              </a:solidFill>
              <a:latin typeface="Arial"/>
              <a:ea typeface="Arial"/>
              <a:cs typeface="Arial"/>
              <a:sym typeface="Arial"/>
            </a:endParaRPr>
          </a:p>
          <a:p>
            <a:pPr marL="1158875" lvl="0" indent="0" algn="l" rtl="0">
              <a:lnSpc>
                <a:spcPct val="80000"/>
              </a:lnSpc>
              <a:spcBef>
                <a:spcPts val="240"/>
              </a:spcBef>
              <a:spcAft>
                <a:spcPts val="0"/>
              </a:spcAft>
              <a:buClr>
                <a:srgbClr val="FFFF00"/>
              </a:buClr>
              <a:buSzPts val="1200"/>
              <a:buFont typeface="Arial"/>
              <a:buNone/>
            </a:pPr>
            <a:endParaRPr sz="1200" dirty="0">
              <a:solidFill>
                <a:schemeClr val="dk1"/>
              </a:solidFill>
              <a:latin typeface="Arial"/>
              <a:ea typeface="Arial"/>
              <a:cs typeface="Arial"/>
              <a:sym typeface="Arial"/>
            </a:endParaRPr>
          </a:p>
          <a:p>
            <a:pPr marL="1158875" lvl="0" indent="0" algn="l" rtl="0">
              <a:lnSpc>
                <a:spcPct val="80000"/>
              </a:lnSpc>
              <a:spcBef>
                <a:spcPts val="240"/>
              </a:spcBef>
              <a:spcAft>
                <a:spcPts val="0"/>
              </a:spcAft>
              <a:buClr>
                <a:srgbClr val="FFFF00"/>
              </a:buClr>
              <a:buSzPts val="1200"/>
              <a:buFont typeface="Arial"/>
              <a:buNone/>
            </a:pPr>
            <a:endParaRPr sz="1200" dirty="0">
              <a:solidFill>
                <a:schemeClr val="dk1"/>
              </a:solidFill>
              <a:latin typeface="Arial"/>
              <a:ea typeface="Arial"/>
              <a:cs typeface="Arial"/>
              <a:sym typeface="Arial"/>
            </a:endParaRPr>
          </a:p>
          <a:p>
            <a:pPr marL="1330325" lvl="0" indent="-171450" algn="l" rtl="0">
              <a:lnSpc>
                <a:spcPct val="80000"/>
              </a:lnSpc>
              <a:spcBef>
                <a:spcPts val="240"/>
              </a:spcBef>
              <a:spcAft>
                <a:spcPts val="0"/>
              </a:spcAft>
              <a:buClr>
                <a:schemeClr val="accent2"/>
              </a:buClr>
              <a:buSzPts val="1200"/>
              <a:buFont typeface="Arial"/>
              <a:buChar char="•"/>
            </a:pPr>
            <a:r>
              <a:rPr lang="en-US" sz="1200" dirty="0">
                <a:solidFill>
                  <a:schemeClr val="accent2"/>
                </a:solidFill>
                <a:latin typeface="Arial"/>
                <a:ea typeface="Arial"/>
                <a:cs typeface="Arial"/>
                <a:sym typeface="Arial"/>
              </a:rPr>
              <a:t>Mnemonics - Making up memorable ‘silly sentences’ for each letter</a:t>
            </a:r>
            <a:endParaRPr dirty="0"/>
          </a:p>
          <a:p>
            <a:pPr marL="1330325" lvl="0" indent="-171450" algn="l" rtl="0">
              <a:lnSpc>
                <a:spcPct val="80000"/>
              </a:lnSpc>
              <a:spcBef>
                <a:spcPts val="240"/>
              </a:spcBef>
              <a:spcAft>
                <a:spcPts val="0"/>
              </a:spcAft>
              <a:buClr>
                <a:schemeClr val="accent2"/>
              </a:buClr>
              <a:buSzPts val="1200"/>
              <a:buFont typeface="Arial"/>
              <a:buChar char="•"/>
            </a:pPr>
            <a:r>
              <a:rPr lang="en-US" sz="1200" dirty="0">
                <a:solidFill>
                  <a:schemeClr val="accent2"/>
                </a:solidFill>
                <a:latin typeface="Arial"/>
                <a:ea typeface="Arial"/>
                <a:cs typeface="Arial"/>
                <a:sym typeface="Arial"/>
              </a:rPr>
              <a:t>Saying the word in a funny way – for example, pronouncing the ‘silent’ letters in a word</a:t>
            </a:r>
            <a:endParaRPr dirty="0"/>
          </a:p>
          <a:p>
            <a:pPr marL="1330325" lvl="0" indent="-171450" algn="l" rtl="0">
              <a:lnSpc>
                <a:spcPct val="80000"/>
              </a:lnSpc>
              <a:spcBef>
                <a:spcPts val="240"/>
              </a:spcBef>
              <a:spcAft>
                <a:spcPts val="0"/>
              </a:spcAft>
              <a:buClr>
                <a:schemeClr val="accent2"/>
              </a:buClr>
              <a:buSzPts val="1200"/>
              <a:buFont typeface="Arial"/>
              <a:buChar char="•"/>
            </a:pPr>
            <a:r>
              <a:rPr lang="en-US" sz="1200" dirty="0">
                <a:solidFill>
                  <a:schemeClr val="accent2"/>
                </a:solidFill>
                <a:latin typeface="Arial"/>
                <a:ea typeface="Arial"/>
                <a:cs typeface="Arial"/>
                <a:sym typeface="Arial"/>
              </a:rPr>
              <a:t>Pyramid writing</a:t>
            </a:r>
            <a:endParaRPr dirty="0"/>
          </a:p>
          <a:p>
            <a:pPr marL="1330325" lvl="0" indent="-171450" algn="l" rtl="0">
              <a:lnSpc>
                <a:spcPct val="80000"/>
              </a:lnSpc>
              <a:spcBef>
                <a:spcPts val="240"/>
              </a:spcBef>
              <a:spcAft>
                <a:spcPts val="0"/>
              </a:spcAft>
              <a:buClr>
                <a:schemeClr val="accent2"/>
              </a:buClr>
              <a:buSzPts val="1200"/>
              <a:buFont typeface="Arial"/>
              <a:buChar char="•"/>
            </a:pPr>
            <a:r>
              <a:rPr lang="en-US" sz="1200" dirty="0">
                <a:solidFill>
                  <a:schemeClr val="accent2"/>
                </a:solidFill>
                <a:latin typeface="Arial"/>
                <a:ea typeface="Arial"/>
                <a:cs typeface="Arial"/>
                <a:sym typeface="Arial"/>
              </a:rPr>
              <a:t>Speed spell – write it in joined handwriting 10 times </a:t>
            </a:r>
            <a:endParaRPr dirty="0"/>
          </a:p>
          <a:p>
            <a:pPr marL="1330325" lvl="0" indent="-171450" algn="l" rtl="0">
              <a:lnSpc>
                <a:spcPct val="80000"/>
              </a:lnSpc>
              <a:spcBef>
                <a:spcPts val="240"/>
              </a:spcBef>
              <a:spcAft>
                <a:spcPts val="0"/>
              </a:spcAft>
              <a:buClr>
                <a:schemeClr val="accent2"/>
              </a:buClr>
              <a:buSzPts val="1200"/>
              <a:buFont typeface="Arial"/>
              <a:buChar char="•"/>
            </a:pPr>
            <a:r>
              <a:rPr lang="en-US" sz="1200" dirty="0">
                <a:solidFill>
                  <a:schemeClr val="accent2"/>
                </a:solidFill>
                <a:latin typeface="Arial"/>
                <a:ea typeface="Arial"/>
                <a:cs typeface="Arial"/>
                <a:sym typeface="Arial"/>
              </a:rPr>
              <a:t>Look say cover write check</a:t>
            </a:r>
            <a:endParaRPr dirty="0"/>
          </a:p>
          <a:p>
            <a:pPr marL="1330325" lvl="0" indent="-171450" algn="l" rtl="0">
              <a:lnSpc>
                <a:spcPct val="80000"/>
              </a:lnSpc>
              <a:spcBef>
                <a:spcPts val="240"/>
              </a:spcBef>
              <a:spcAft>
                <a:spcPts val="0"/>
              </a:spcAft>
              <a:buClr>
                <a:schemeClr val="accent2"/>
              </a:buClr>
              <a:buSzPts val="1200"/>
              <a:buFont typeface="Arial"/>
              <a:buChar char="•"/>
            </a:pPr>
            <a:r>
              <a:rPr lang="en-US" sz="1200" dirty="0" err="1">
                <a:solidFill>
                  <a:schemeClr val="accent2"/>
                </a:solidFill>
                <a:latin typeface="Arial"/>
                <a:ea typeface="Arial"/>
                <a:cs typeface="Arial"/>
                <a:sym typeface="Arial"/>
              </a:rPr>
              <a:t>Chunck</a:t>
            </a:r>
            <a:r>
              <a:rPr lang="en-US" sz="1200" dirty="0">
                <a:solidFill>
                  <a:schemeClr val="accent2"/>
                </a:solidFill>
                <a:latin typeface="Arial"/>
                <a:ea typeface="Arial"/>
                <a:cs typeface="Arial"/>
                <a:sym typeface="Arial"/>
              </a:rPr>
              <a:t> the word Fl-</a:t>
            </a:r>
            <a:r>
              <a:rPr lang="en-US" sz="1200" dirty="0" err="1">
                <a:solidFill>
                  <a:schemeClr val="accent2"/>
                </a:solidFill>
                <a:latin typeface="Arial"/>
                <a:ea typeface="Arial"/>
                <a:cs typeface="Arial"/>
                <a:sym typeface="Arial"/>
              </a:rPr>
              <a:t>ight</a:t>
            </a:r>
            <a:r>
              <a:rPr lang="en-US" sz="1200" dirty="0">
                <a:solidFill>
                  <a:schemeClr val="accent2"/>
                </a:solidFill>
                <a:latin typeface="Arial"/>
                <a:ea typeface="Arial"/>
                <a:cs typeface="Arial"/>
                <a:sym typeface="Arial"/>
              </a:rPr>
              <a:t>/ </a:t>
            </a:r>
            <a:r>
              <a:rPr lang="en-US" sz="1200" dirty="0" err="1">
                <a:solidFill>
                  <a:schemeClr val="accent2"/>
                </a:solidFill>
                <a:latin typeface="Arial"/>
                <a:ea typeface="Arial"/>
                <a:cs typeface="Arial"/>
                <a:sym typeface="Arial"/>
              </a:rPr>
              <a:t>em</a:t>
            </a:r>
            <a:r>
              <a:rPr lang="en-US" sz="1200" dirty="0">
                <a:solidFill>
                  <a:schemeClr val="accent2"/>
                </a:solidFill>
                <a:latin typeface="Arial"/>
                <a:ea typeface="Arial"/>
                <a:cs typeface="Arial"/>
                <a:sym typeface="Arial"/>
              </a:rPr>
              <a:t>-pow-</a:t>
            </a:r>
            <a:r>
              <a:rPr lang="en-US" sz="1200" dirty="0" err="1">
                <a:solidFill>
                  <a:schemeClr val="accent2"/>
                </a:solidFill>
                <a:latin typeface="Arial"/>
                <a:ea typeface="Arial"/>
                <a:cs typeface="Arial"/>
                <a:sym typeface="Arial"/>
              </a:rPr>
              <a:t>er</a:t>
            </a:r>
            <a:r>
              <a:rPr lang="en-US" sz="1200" dirty="0">
                <a:solidFill>
                  <a:schemeClr val="accent2"/>
                </a:solidFill>
                <a:latin typeface="Arial"/>
                <a:ea typeface="Arial"/>
                <a:cs typeface="Arial"/>
                <a:sym typeface="Arial"/>
              </a:rPr>
              <a:t>/</a:t>
            </a:r>
            <a:r>
              <a:rPr lang="en-US" sz="1200" dirty="0" err="1">
                <a:solidFill>
                  <a:schemeClr val="accent2"/>
                </a:solidFill>
                <a:latin typeface="Arial"/>
                <a:ea typeface="Arial"/>
                <a:cs typeface="Arial"/>
                <a:sym typeface="Arial"/>
              </a:rPr>
              <a:t>il</a:t>
            </a:r>
            <a:r>
              <a:rPr lang="en-US" sz="1200" dirty="0">
                <a:solidFill>
                  <a:schemeClr val="accent2"/>
                </a:solidFill>
                <a:latin typeface="Arial"/>
                <a:ea typeface="Arial"/>
                <a:cs typeface="Arial"/>
                <a:sym typeface="Arial"/>
              </a:rPr>
              <a:t>-leg-al then write out 3 times each</a:t>
            </a:r>
            <a:endParaRPr dirty="0"/>
          </a:p>
          <a:p>
            <a:pPr marL="1330325" lvl="0" indent="-171450" algn="l" rtl="0">
              <a:lnSpc>
                <a:spcPct val="80000"/>
              </a:lnSpc>
              <a:spcBef>
                <a:spcPts val="240"/>
              </a:spcBef>
              <a:spcAft>
                <a:spcPts val="0"/>
              </a:spcAft>
              <a:buClr>
                <a:schemeClr val="accent2"/>
              </a:buClr>
              <a:buSzPts val="1200"/>
              <a:buFont typeface="Arial"/>
              <a:buChar char="•"/>
            </a:pPr>
            <a:r>
              <a:rPr lang="en-US" sz="1200" dirty="0">
                <a:solidFill>
                  <a:schemeClr val="accent2"/>
                </a:solidFill>
                <a:latin typeface="Arial"/>
                <a:ea typeface="Arial"/>
                <a:cs typeface="Arial"/>
                <a:sym typeface="Arial"/>
              </a:rPr>
              <a:t>Using </a:t>
            </a:r>
            <a:r>
              <a:rPr lang="en-US" sz="1200" dirty="0" err="1">
                <a:solidFill>
                  <a:schemeClr val="accent2"/>
                </a:solidFill>
                <a:latin typeface="Arial"/>
                <a:ea typeface="Arial"/>
                <a:cs typeface="Arial"/>
                <a:sym typeface="Arial"/>
              </a:rPr>
              <a:t>colours</a:t>
            </a:r>
            <a:r>
              <a:rPr lang="en-US" sz="1200" dirty="0">
                <a:solidFill>
                  <a:schemeClr val="accent2"/>
                </a:solidFill>
                <a:latin typeface="Arial"/>
                <a:ea typeface="Arial"/>
                <a:cs typeface="Arial"/>
                <a:sym typeface="Arial"/>
              </a:rPr>
              <a:t> to segment the word. </a:t>
            </a:r>
            <a:endParaRPr dirty="0"/>
          </a:p>
          <a:p>
            <a:pPr marL="1330325" lvl="0" indent="-171450" algn="l" rtl="0">
              <a:lnSpc>
                <a:spcPct val="80000"/>
              </a:lnSpc>
              <a:spcBef>
                <a:spcPts val="240"/>
              </a:spcBef>
              <a:spcAft>
                <a:spcPts val="0"/>
              </a:spcAft>
              <a:buClr>
                <a:schemeClr val="accent2"/>
              </a:buClr>
              <a:buSzPts val="1200"/>
              <a:buFont typeface="Arial"/>
              <a:buChar char="•"/>
            </a:pPr>
            <a:r>
              <a:rPr lang="en-US" sz="1200" dirty="0">
                <a:solidFill>
                  <a:schemeClr val="accent2"/>
                </a:solidFill>
                <a:latin typeface="Arial"/>
                <a:ea typeface="Arial"/>
                <a:cs typeface="Arial"/>
                <a:sym typeface="Arial"/>
              </a:rPr>
              <a:t>Illustrating the word or drawing around it to help cement the ‘picture’ of it. </a:t>
            </a:r>
            <a:endParaRPr dirty="0"/>
          </a:p>
          <a:p>
            <a:pPr marL="1330325" lvl="0" indent="-95250" algn="l" rtl="0">
              <a:lnSpc>
                <a:spcPct val="80000"/>
              </a:lnSpc>
              <a:spcBef>
                <a:spcPts val="240"/>
              </a:spcBef>
              <a:spcAft>
                <a:spcPts val="0"/>
              </a:spcAft>
              <a:buClr>
                <a:srgbClr val="FFFF00"/>
              </a:buClr>
              <a:buSzPts val="1200"/>
              <a:buFont typeface="Arial"/>
              <a:buNone/>
            </a:pPr>
            <a:endParaRPr sz="1200" dirty="0">
              <a:solidFill>
                <a:schemeClr val="accent2"/>
              </a:solidFill>
              <a:latin typeface="Arial"/>
              <a:ea typeface="Arial"/>
              <a:cs typeface="Arial"/>
              <a:sym typeface="Arial"/>
            </a:endParaRPr>
          </a:p>
          <a:p>
            <a:pPr marL="1330325" lvl="0" indent="-95250" algn="l" rtl="0">
              <a:lnSpc>
                <a:spcPct val="80000"/>
              </a:lnSpc>
              <a:spcBef>
                <a:spcPts val="240"/>
              </a:spcBef>
              <a:spcAft>
                <a:spcPts val="0"/>
              </a:spcAft>
              <a:buClr>
                <a:srgbClr val="FFFF00"/>
              </a:buClr>
              <a:buSzPts val="1200"/>
              <a:buFont typeface="Arial"/>
              <a:buNone/>
            </a:pPr>
            <a:endParaRPr sz="1200" dirty="0">
              <a:solidFill>
                <a:schemeClr val="accent2"/>
              </a:solidFill>
              <a:latin typeface="Arial"/>
              <a:ea typeface="Arial"/>
              <a:cs typeface="Arial"/>
              <a:sym typeface="Arial"/>
            </a:endParaRPr>
          </a:p>
        </p:txBody>
      </p:sp>
      <p:pic>
        <p:nvPicPr>
          <p:cNvPr id="99" name="Google Shape;99;p20"/>
          <p:cNvPicPr preferRelativeResize="0"/>
          <p:nvPr/>
        </p:nvPicPr>
        <p:blipFill rotWithShape="1">
          <a:blip r:embed="rId3">
            <a:alphaModFix/>
          </a:blip>
          <a:srcRect/>
          <a:stretch/>
        </p:blipFill>
        <p:spPr>
          <a:xfrm>
            <a:off x="2051049" y="1609725"/>
            <a:ext cx="3381375" cy="1409700"/>
          </a:xfrm>
          <a:prstGeom prst="rect">
            <a:avLst/>
          </a:prstGeom>
          <a:noFill/>
          <a:ln>
            <a:noFill/>
          </a:ln>
        </p:spPr>
      </p:pic>
      <p:pic>
        <p:nvPicPr>
          <p:cNvPr id="100" name="Google Shape;100;p20"/>
          <p:cNvPicPr preferRelativeResize="0"/>
          <p:nvPr/>
        </p:nvPicPr>
        <p:blipFill rotWithShape="1">
          <a:blip r:embed="rId4">
            <a:alphaModFix/>
          </a:blip>
          <a:srcRect/>
          <a:stretch/>
        </p:blipFill>
        <p:spPr>
          <a:xfrm>
            <a:off x="6732588" y="3425825"/>
            <a:ext cx="1368425" cy="2439988"/>
          </a:xfrm>
          <a:prstGeom prst="rect">
            <a:avLst/>
          </a:prstGeom>
          <a:noFill/>
          <a:ln>
            <a:noFill/>
          </a:ln>
        </p:spPr>
      </p:pic>
      <p:pic>
        <p:nvPicPr>
          <p:cNvPr id="101" name="Google Shape;101;p20"/>
          <p:cNvPicPr preferRelativeResize="0"/>
          <p:nvPr/>
        </p:nvPicPr>
        <p:blipFill rotWithShape="1">
          <a:blip r:embed="rId5">
            <a:alphaModFix/>
          </a:blip>
          <a:srcRect/>
          <a:stretch/>
        </p:blipFill>
        <p:spPr>
          <a:xfrm>
            <a:off x="1803400" y="4646613"/>
            <a:ext cx="3876675" cy="1366837"/>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8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1"/>
                                        </p:tgtEl>
                                        <p:attrNameLst>
                                          <p:attrName>style.visibility</p:attrName>
                                        </p:attrNameLst>
                                      </p:cBhvr>
                                      <p:to>
                                        <p:strVal val="visible"/>
                                      </p:to>
                                    </p:set>
                                    <p:animEffect transition="in" filter="fade">
                                      <p:cBhvr>
                                        <p:cTn id="16" dur="1000"/>
                                        <p:tgtEl>
                                          <p:spTgt spid="10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0"/>
                                        </p:tgtEl>
                                        <p:attrNameLst>
                                          <p:attrName>style.visibility</p:attrName>
                                        </p:attrNameLst>
                                      </p:cBhvr>
                                      <p:to>
                                        <p:strVal val="visible"/>
                                      </p:to>
                                    </p:set>
                                    <p:animEffect transition="in" filter="fade">
                                      <p:cBhvr>
                                        <p:cTn id="21"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title" idx="4294967295"/>
          </p:nvPr>
        </p:nvSpPr>
        <p:spPr>
          <a:xfrm>
            <a:off x="0" y="17463"/>
            <a:ext cx="4751388" cy="22891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i="0" u="none" strike="noStrike" cap="none">
                <a:solidFill>
                  <a:srgbClr val="0000CC"/>
                </a:solidFill>
                <a:latin typeface="Arial"/>
                <a:ea typeface="Arial"/>
                <a:cs typeface="Arial"/>
                <a:sym typeface="Arial"/>
              </a:rPr>
              <a:t>Love Reading</a:t>
            </a:r>
            <a:endParaRPr/>
          </a:p>
        </p:txBody>
      </p:sp>
      <p:sp>
        <p:nvSpPr>
          <p:cNvPr id="108" name="Google Shape;108;p21"/>
          <p:cNvSpPr txBox="1">
            <a:spLocks noGrp="1"/>
          </p:cNvSpPr>
          <p:nvPr>
            <p:ph type="body" idx="4294967295"/>
          </p:nvPr>
        </p:nvSpPr>
        <p:spPr>
          <a:xfrm>
            <a:off x="323850" y="665163"/>
            <a:ext cx="8820150" cy="216058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Loving reading is so important, whether it is a story book, graphic novel or encyclopedia. </a:t>
            </a:r>
            <a:endParaRPr dirty="0"/>
          </a:p>
          <a:p>
            <a:pPr marL="0" marR="0" lvl="0" indent="0" algn="l" rtl="0">
              <a:lnSpc>
                <a:spcPct val="90000"/>
              </a:lnSpc>
              <a:spcBef>
                <a:spcPts val="24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Read, Read, Read.</a:t>
            </a:r>
            <a:endParaRPr dirty="0"/>
          </a:p>
          <a:p>
            <a:pPr marL="0" marR="0" lvl="0" indent="0" algn="l" rtl="0">
              <a:lnSpc>
                <a:spcPct val="90000"/>
              </a:lnSpc>
              <a:spcBef>
                <a:spcPts val="24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Then these targets are fun! </a:t>
            </a:r>
            <a:endParaRPr dirty="0"/>
          </a:p>
          <a:p>
            <a:pPr marL="342900" marR="0" lvl="0" indent="-266700" algn="l" rtl="0">
              <a:lnSpc>
                <a:spcPct val="90000"/>
              </a:lnSpc>
              <a:spcBef>
                <a:spcPts val="240"/>
              </a:spcBef>
              <a:spcAft>
                <a:spcPts val="0"/>
              </a:spcAft>
              <a:buClr>
                <a:srgbClr val="FFFF00"/>
              </a:buClr>
              <a:buSzPts val="1200"/>
              <a:buFont typeface="Arial"/>
              <a:buNone/>
            </a:pPr>
            <a:endParaRPr sz="1200" b="0" i="0" u="none" strike="noStrike" cap="none" dirty="0">
              <a:solidFill>
                <a:schemeClr val="dk1"/>
              </a:solidFill>
              <a:latin typeface="Arial"/>
              <a:ea typeface="Arial"/>
              <a:cs typeface="Arial"/>
              <a:sym typeface="Arial"/>
            </a:endParaRPr>
          </a:p>
          <a:p>
            <a:pPr marL="342900" marR="0" lvl="0" indent="-342900" algn="l" rtl="0">
              <a:lnSpc>
                <a:spcPct val="90000"/>
              </a:lnSpc>
              <a:spcBef>
                <a:spcPts val="24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I can read most words fluently and with appropriate expression, tone and intonation.</a:t>
            </a:r>
            <a:endParaRPr dirty="0"/>
          </a:p>
          <a:p>
            <a:pPr marL="342900" marR="0" lvl="0" indent="-342900" algn="l" rtl="0">
              <a:lnSpc>
                <a:spcPct val="90000"/>
              </a:lnSpc>
              <a:spcBef>
                <a:spcPts val="24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I can work out new words using my knowledge of phonics, prefixes and suffixes. I can use a dictionary and thesaurus.</a:t>
            </a:r>
            <a:endParaRPr dirty="0"/>
          </a:p>
          <a:p>
            <a:pPr marL="342900" marR="0" lvl="0" indent="-342900" algn="l" rtl="0">
              <a:lnSpc>
                <a:spcPct val="90000"/>
              </a:lnSpc>
              <a:spcBef>
                <a:spcPts val="24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I can understand what I’ve read, </a:t>
            </a:r>
            <a:r>
              <a:rPr lang="en-US" sz="1200" b="0" i="0" u="none" strike="noStrike" cap="none" dirty="0" err="1">
                <a:solidFill>
                  <a:schemeClr val="dk1"/>
                </a:solidFill>
                <a:latin typeface="Arial"/>
                <a:ea typeface="Arial"/>
                <a:cs typeface="Arial"/>
                <a:sym typeface="Arial"/>
              </a:rPr>
              <a:t>summarise</a:t>
            </a:r>
            <a:r>
              <a:rPr lang="en-US" sz="1200" b="0" i="0" u="none" strike="noStrike" cap="none" dirty="0">
                <a:solidFill>
                  <a:schemeClr val="dk1"/>
                </a:solidFill>
                <a:latin typeface="Arial"/>
                <a:ea typeface="Arial"/>
                <a:cs typeface="Arial"/>
                <a:sym typeface="Arial"/>
              </a:rPr>
              <a:t>, explain and discuss it.</a:t>
            </a:r>
            <a:endParaRPr dirty="0"/>
          </a:p>
          <a:p>
            <a:pPr marL="342900" marR="0" lvl="0" indent="-342900" algn="l" rtl="0">
              <a:lnSpc>
                <a:spcPct val="90000"/>
              </a:lnSpc>
              <a:spcBef>
                <a:spcPts val="24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I can give my opinion about a book and justify it. </a:t>
            </a:r>
            <a:endParaRPr dirty="0"/>
          </a:p>
          <a:p>
            <a:pPr marL="342900" marR="0" lvl="0" indent="-342900" algn="l" rtl="0">
              <a:lnSpc>
                <a:spcPct val="90000"/>
              </a:lnSpc>
              <a:spcBef>
                <a:spcPts val="24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I can retrieve, record and present information from non-fiction. </a:t>
            </a:r>
            <a:endParaRPr dirty="0"/>
          </a:p>
          <a:p>
            <a:pPr marL="342900" marR="0" lvl="0" indent="-215900" algn="l" rtl="0">
              <a:lnSpc>
                <a:spcPct val="90000"/>
              </a:lnSpc>
              <a:spcBef>
                <a:spcPts val="400"/>
              </a:spcBef>
              <a:spcAft>
                <a:spcPts val="0"/>
              </a:spcAft>
              <a:buClr>
                <a:srgbClr val="FFFF00"/>
              </a:buClr>
              <a:buSzPts val="2000"/>
              <a:buFont typeface="Arial"/>
              <a:buNone/>
            </a:pPr>
            <a:endParaRPr sz="2000" b="0" i="0" u="none" strike="noStrike" cap="none" dirty="0">
              <a:solidFill>
                <a:schemeClr val="dk1"/>
              </a:solidFill>
              <a:latin typeface="Arial"/>
              <a:ea typeface="Arial"/>
              <a:cs typeface="Arial"/>
              <a:sym typeface="Arial"/>
            </a:endParaRPr>
          </a:p>
        </p:txBody>
      </p:sp>
      <p:pic>
        <p:nvPicPr>
          <p:cNvPr id="109" name="Google Shape;109;p21"/>
          <p:cNvPicPr preferRelativeResize="0"/>
          <p:nvPr/>
        </p:nvPicPr>
        <p:blipFill rotWithShape="1">
          <a:blip r:embed="rId3">
            <a:alphaModFix/>
          </a:blip>
          <a:srcRect/>
          <a:stretch/>
        </p:blipFill>
        <p:spPr>
          <a:xfrm>
            <a:off x="3563938" y="4581525"/>
            <a:ext cx="2552700" cy="1790700"/>
          </a:xfrm>
          <a:prstGeom prst="rect">
            <a:avLst/>
          </a:prstGeom>
          <a:noFill/>
          <a:ln>
            <a:noFill/>
          </a:ln>
        </p:spPr>
      </p:pic>
      <p:sp>
        <p:nvSpPr>
          <p:cNvPr id="110" name="Google Shape;110;p21"/>
          <p:cNvSpPr/>
          <p:nvPr/>
        </p:nvSpPr>
        <p:spPr>
          <a:xfrm>
            <a:off x="323557" y="2800350"/>
            <a:ext cx="8568031" cy="33543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dirty="0">
                <a:solidFill>
                  <a:schemeClr val="accent2"/>
                </a:solidFill>
                <a:latin typeface="Arial"/>
                <a:ea typeface="Arial"/>
                <a:cs typeface="Arial"/>
                <a:sym typeface="Arial"/>
              </a:rPr>
              <a:t>Keeping it going!</a:t>
            </a:r>
            <a:endParaRPr dirty="0"/>
          </a:p>
          <a:p>
            <a:pPr marL="0" marR="0" lvl="0" indent="0" algn="l" rtl="0">
              <a:spcBef>
                <a:spcPts val="0"/>
              </a:spcBef>
              <a:spcAft>
                <a:spcPts val="0"/>
              </a:spcAft>
              <a:buNone/>
            </a:pPr>
            <a:r>
              <a:rPr lang="en-US" sz="1200" dirty="0">
                <a:solidFill>
                  <a:schemeClr val="dk1"/>
                </a:solidFill>
                <a:latin typeface="Arial"/>
                <a:ea typeface="Arial"/>
                <a:cs typeface="Arial"/>
                <a:sym typeface="Arial"/>
              </a:rPr>
              <a:t>As you all know, reading to a child and talking about the book fosters a love of reading and is a special time where opportunities for questions about the world and growing up may arise and can be discussed with you in a reassuring way. Here are things you can do: </a:t>
            </a:r>
            <a:endParaRPr dirty="0"/>
          </a:p>
          <a:p>
            <a:pPr marL="0" marR="0" lvl="0" indent="0" algn="l" rtl="0">
              <a:spcBef>
                <a:spcPts val="0"/>
              </a:spcBef>
              <a:spcAft>
                <a:spcPts val="0"/>
              </a:spcAft>
              <a:buNone/>
            </a:pPr>
            <a:r>
              <a:rPr lang="en-US" sz="1200" dirty="0">
                <a:solidFill>
                  <a:schemeClr val="dk1"/>
                </a:solidFill>
                <a:latin typeface="Arial"/>
                <a:ea typeface="Arial"/>
                <a:cs typeface="Arial"/>
                <a:sym typeface="Arial"/>
              </a:rPr>
              <a:t>Listen to your child read aloud. Help fluency, expression, pace and awareness of punctuation (intonation). Try ‘tandem reading’ to get them over ‘the humps’ and keep the pace and sense going. </a:t>
            </a:r>
            <a:endParaRPr dirty="0"/>
          </a:p>
          <a:p>
            <a:pPr marL="0" marR="0" lvl="0" indent="0" algn="l" rtl="0">
              <a:spcBef>
                <a:spcPts val="0"/>
              </a:spcBef>
              <a:spcAft>
                <a:spcPts val="0"/>
              </a:spcAft>
              <a:buNone/>
            </a:pPr>
            <a:r>
              <a:rPr lang="en-US" sz="1200" dirty="0">
                <a:solidFill>
                  <a:schemeClr val="dk1"/>
                </a:solidFill>
                <a:latin typeface="Arial"/>
                <a:ea typeface="Arial"/>
                <a:cs typeface="Arial"/>
                <a:sym typeface="Arial"/>
              </a:rPr>
              <a:t>Read together and talk about the story, enjoy new words or information. Keep it chatty. Express your opinion too. Make observations and comments to show how to do this. Just like a book club. </a:t>
            </a:r>
            <a:endParaRPr dirty="0"/>
          </a:p>
          <a:p>
            <a:pPr marL="0" marR="0" lvl="0" indent="0" algn="l" rtl="0">
              <a:spcBef>
                <a:spcPts val="0"/>
              </a:spcBef>
              <a:spcAft>
                <a:spcPts val="0"/>
              </a:spcAft>
              <a:buNone/>
            </a:pPr>
            <a:r>
              <a:rPr lang="en-US" sz="1200" dirty="0">
                <a:solidFill>
                  <a:schemeClr val="dk1"/>
                </a:solidFill>
                <a:latin typeface="Arial"/>
                <a:ea typeface="Arial"/>
                <a:cs typeface="Arial"/>
                <a:sym typeface="Arial"/>
              </a:rPr>
              <a:t>Asking questions such as;</a:t>
            </a:r>
            <a:endParaRPr dirty="0"/>
          </a:p>
          <a:p>
            <a:pPr marL="0" marR="0" lvl="0" indent="0" algn="l" rtl="0">
              <a:spcBef>
                <a:spcPts val="0"/>
              </a:spcBef>
              <a:spcAft>
                <a:spcPts val="0"/>
              </a:spcAft>
              <a:buNone/>
            </a:pPr>
            <a:r>
              <a:rPr lang="en-US" sz="1200" dirty="0">
                <a:solidFill>
                  <a:schemeClr val="dk1"/>
                </a:solidFill>
                <a:latin typeface="Arial"/>
                <a:ea typeface="Arial"/>
                <a:cs typeface="Arial"/>
                <a:sym typeface="Arial"/>
              </a:rPr>
              <a:t>What’s your opinion of the book so far?</a:t>
            </a:r>
            <a:endParaRPr dirty="0"/>
          </a:p>
          <a:p>
            <a:pPr marL="0" marR="0" lvl="0" indent="0" algn="l" rtl="0">
              <a:spcBef>
                <a:spcPts val="0"/>
              </a:spcBef>
              <a:spcAft>
                <a:spcPts val="0"/>
              </a:spcAft>
              <a:buNone/>
            </a:pPr>
            <a:r>
              <a:rPr lang="en-US" sz="1200" dirty="0">
                <a:solidFill>
                  <a:schemeClr val="dk1"/>
                </a:solidFill>
                <a:latin typeface="Arial"/>
                <a:ea typeface="Arial"/>
                <a:cs typeface="Arial"/>
                <a:sym typeface="Arial"/>
              </a:rPr>
              <a:t>What genre is it? What atmosphere does it have? How does the author achieve that mood/feel?</a:t>
            </a:r>
            <a:endParaRPr dirty="0"/>
          </a:p>
          <a:p>
            <a:pPr marL="0" marR="0" lvl="0" indent="0" algn="l" rtl="0">
              <a:spcBef>
                <a:spcPts val="0"/>
              </a:spcBef>
              <a:spcAft>
                <a:spcPts val="0"/>
              </a:spcAft>
              <a:buNone/>
            </a:pPr>
            <a:r>
              <a:rPr lang="en-US" sz="1200" dirty="0">
                <a:solidFill>
                  <a:schemeClr val="dk1"/>
                </a:solidFill>
                <a:latin typeface="Arial"/>
                <a:ea typeface="Arial"/>
                <a:cs typeface="Arial"/>
                <a:sym typeface="Arial"/>
              </a:rPr>
              <a:t>Can you </a:t>
            </a:r>
            <a:r>
              <a:rPr lang="en-US" sz="1200" dirty="0" err="1">
                <a:solidFill>
                  <a:schemeClr val="dk1"/>
                </a:solidFill>
                <a:latin typeface="Arial"/>
                <a:ea typeface="Arial"/>
                <a:cs typeface="Arial"/>
                <a:sym typeface="Arial"/>
              </a:rPr>
              <a:t>summarise</a:t>
            </a:r>
            <a:r>
              <a:rPr lang="en-US" sz="1200" dirty="0">
                <a:solidFill>
                  <a:schemeClr val="dk1"/>
                </a:solidFill>
                <a:latin typeface="Arial"/>
                <a:ea typeface="Arial"/>
                <a:cs typeface="Arial"/>
                <a:sym typeface="Arial"/>
              </a:rPr>
              <a:t> the plot for me?</a:t>
            </a:r>
            <a:endParaRPr dirty="0"/>
          </a:p>
          <a:p>
            <a:pPr marL="0" marR="0" lvl="0" indent="0" algn="l" rtl="0">
              <a:spcBef>
                <a:spcPts val="0"/>
              </a:spcBef>
              <a:spcAft>
                <a:spcPts val="0"/>
              </a:spcAft>
              <a:buNone/>
            </a:pPr>
            <a:r>
              <a:rPr lang="en-US" sz="1200" dirty="0">
                <a:solidFill>
                  <a:schemeClr val="dk1"/>
                </a:solidFill>
                <a:latin typeface="Arial"/>
                <a:ea typeface="Arial"/>
                <a:cs typeface="Arial"/>
                <a:sym typeface="Arial"/>
              </a:rPr>
              <a:t>Who is your </a:t>
            </a:r>
            <a:r>
              <a:rPr lang="en-US" sz="1200" dirty="0" err="1">
                <a:solidFill>
                  <a:schemeClr val="dk1"/>
                </a:solidFill>
                <a:latin typeface="Arial"/>
                <a:ea typeface="Arial"/>
                <a:cs typeface="Arial"/>
                <a:sym typeface="Arial"/>
              </a:rPr>
              <a:t>favourite</a:t>
            </a:r>
            <a:r>
              <a:rPr lang="en-US" sz="1200" dirty="0">
                <a:solidFill>
                  <a:schemeClr val="dk1"/>
                </a:solidFill>
                <a:latin typeface="Arial"/>
                <a:ea typeface="Arial"/>
                <a:cs typeface="Arial"/>
                <a:sym typeface="Arial"/>
              </a:rPr>
              <a:t> character and why?</a:t>
            </a:r>
            <a:endParaRPr dirty="0"/>
          </a:p>
          <a:p>
            <a:pPr marL="0" marR="0" lvl="0" indent="0" algn="l" rtl="0">
              <a:spcBef>
                <a:spcPts val="0"/>
              </a:spcBef>
              <a:spcAft>
                <a:spcPts val="0"/>
              </a:spcAft>
              <a:buNone/>
            </a:pPr>
            <a:r>
              <a:rPr lang="en-US" sz="1200" dirty="0">
                <a:solidFill>
                  <a:schemeClr val="dk1"/>
                </a:solidFill>
                <a:latin typeface="Arial"/>
                <a:ea typeface="Arial"/>
                <a:cs typeface="Arial"/>
                <a:sym typeface="Arial"/>
              </a:rPr>
              <a:t>Why did that character do that? </a:t>
            </a:r>
            <a:endParaRPr dirty="0"/>
          </a:p>
          <a:p>
            <a:pPr marL="0" marR="0" lvl="0" indent="0" algn="l" rtl="0">
              <a:spcBef>
                <a:spcPts val="0"/>
              </a:spcBef>
              <a:spcAft>
                <a:spcPts val="0"/>
              </a:spcAft>
              <a:buNone/>
            </a:pPr>
            <a:r>
              <a:rPr lang="en-US" sz="1200" dirty="0">
                <a:solidFill>
                  <a:schemeClr val="dk1"/>
                </a:solidFill>
                <a:latin typeface="Arial"/>
                <a:ea typeface="Arial"/>
                <a:cs typeface="Arial"/>
                <a:sym typeface="Arial"/>
              </a:rPr>
              <a:t>How do you feel about a character?</a:t>
            </a:r>
            <a:endParaRPr dirty="0"/>
          </a:p>
          <a:p>
            <a:pPr marL="0" marR="0" lvl="0" indent="0" algn="l" rtl="0">
              <a:spcBef>
                <a:spcPts val="0"/>
              </a:spcBef>
              <a:spcAft>
                <a:spcPts val="0"/>
              </a:spcAft>
              <a:buNone/>
            </a:pPr>
            <a:r>
              <a:rPr lang="en-US" sz="1200" dirty="0">
                <a:solidFill>
                  <a:schemeClr val="dk1"/>
                </a:solidFill>
                <a:latin typeface="Arial"/>
                <a:ea typeface="Arial"/>
                <a:cs typeface="Arial"/>
                <a:sym typeface="Arial"/>
              </a:rPr>
              <a:t>How do you think the story might end?</a:t>
            </a:r>
            <a:endParaRPr dirty="0"/>
          </a:p>
          <a:p>
            <a:pPr marL="0" marR="0" lvl="0" indent="0" algn="l" rtl="0">
              <a:spcBef>
                <a:spcPts val="0"/>
              </a:spcBef>
              <a:spcAft>
                <a:spcPts val="0"/>
              </a:spcAft>
              <a:buNone/>
            </a:pPr>
            <a:r>
              <a:rPr lang="en-US" sz="1200" dirty="0">
                <a:solidFill>
                  <a:schemeClr val="dk1"/>
                </a:solidFill>
                <a:latin typeface="Arial"/>
                <a:ea typeface="Arial"/>
                <a:cs typeface="Arial"/>
                <a:sym typeface="Arial"/>
              </a:rPr>
              <a:t>Are there any new words you need my help with or we need to look up in the dictionary?</a:t>
            </a:r>
            <a:endParaRPr sz="1200" dirty="0">
              <a:solidFill>
                <a:schemeClr val="dk1"/>
              </a:solidFill>
              <a:latin typeface="Arial"/>
              <a:ea typeface="Arial"/>
              <a:cs typeface="Arial"/>
              <a:sym typeface="Arial"/>
            </a:endParaRPr>
          </a:p>
        </p:txBody>
      </p:sp>
      <p:pic>
        <p:nvPicPr>
          <p:cNvPr id="111" name="Google Shape;111;p21" descr="image001"/>
          <p:cNvPicPr preferRelativeResize="0"/>
          <p:nvPr/>
        </p:nvPicPr>
        <p:blipFill rotWithShape="1">
          <a:blip r:embed="rId4">
            <a:alphaModFix/>
          </a:blip>
          <a:srcRect/>
          <a:stretch/>
        </p:blipFill>
        <p:spPr>
          <a:xfrm>
            <a:off x="7543327" y="38456"/>
            <a:ext cx="1520825" cy="1464912"/>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80"/>
                                        <p:tgtEl>
                                          <p:spTgt spid="107"/>
                                        </p:tgtEl>
                                      </p:cBhvr>
                                    </p:animEffect>
                                  </p:childTnLst>
                                </p:cTn>
                              </p:par>
                            </p:childTnLst>
                          </p:cTn>
                        </p:par>
                        <p:par>
                          <p:cTn id="8" fill="hold">
                            <p:stCondLst>
                              <p:cond delay="80"/>
                            </p:stCondLst>
                            <p:childTnLst>
                              <p:par>
                                <p:cTn id="9" presetID="2" presetClass="entr" presetSubtype="4" fill="hold" nodeType="afterEffect">
                                  <p:stCondLst>
                                    <p:cond delay="0"/>
                                  </p:stCondLst>
                                  <p:childTnLst>
                                    <p:set>
                                      <p:cBhvr>
                                        <p:cTn id="10" dur="1" fill="hold">
                                          <p:stCondLst>
                                            <p:cond delay="0"/>
                                          </p:stCondLst>
                                        </p:cTn>
                                        <p:tgtEl>
                                          <p:spTgt spid="108">
                                            <p:txEl>
                                              <p:pRg st="0" end="0"/>
                                            </p:txEl>
                                          </p:spTgt>
                                        </p:tgtEl>
                                        <p:attrNameLst>
                                          <p:attrName>style.visibility</p:attrName>
                                        </p:attrNameLst>
                                      </p:cBhvr>
                                      <p:to>
                                        <p:strVal val="visible"/>
                                      </p:to>
                                    </p:set>
                                    <p:anim calcmode="lin" valueType="num">
                                      <p:cBhvr additive="base">
                                        <p:cTn id="11" dur="500"/>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2" fill="hold">
                            <p:stCondLst>
                              <p:cond delay="580"/>
                            </p:stCondLst>
                            <p:childTnLst>
                              <p:par>
                                <p:cTn id="13" presetID="2" presetClass="entr" presetSubtype="4" fill="hold" nodeType="afterEffect">
                                  <p:stCondLst>
                                    <p:cond delay="0"/>
                                  </p:stCondLst>
                                  <p:childTnLst>
                                    <p:set>
                                      <p:cBhvr>
                                        <p:cTn id="14" dur="1" fill="hold">
                                          <p:stCondLst>
                                            <p:cond delay="0"/>
                                          </p:stCondLst>
                                        </p:cTn>
                                        <p:tgtEl>
                                          <p:spTgt spid="108">
                                            <p:txEl>
                                              <p:pRg st="1" end="1"/>
                                            </p:txEl>
                                          </p:spTgt>
                                        </p:tgtEl>
                                        <p:attrNameLst>
                                          <p:attrName>style.visibility</p:attrName>
                                        </p:attrNameLst>
                                      </p:cBhvr>
                                      <p:to>
                                        <p:strVal val="visible"/>
                                      </p:to>
                                    </p:set>
                                    <p:anim calcmode="lin" valueType="num">
                                      <p:cBhvr additive="base">
                                        <p:cTn id="15" dur="500"/>
                                        <p:tgtEl>
                                          <p:spTgt spid="108">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80"/>
                            </p:stCondLst>
                            <p:childTnLst>
                              <p:par>
                                <p:cTn id="17" presetID="2" presetClass="entr" presetSubtype="4" fill="hold" nodeType="afterEffect">
                                  <p:stCondLst>
                                    <p:cond delay="0"/>
                                  </p:stCondLst>
                                  <p:childTnLst>
                                    <p:set>
                                      <p:cBhvr>
                                        <p:cTn id="18" dur="1" fill="hold">
                                          <p:stCondLst>
                                            <p:cond delay="0"/>
                                          </p:stCondLst>
                                        </p:cTn>
                                        <p:tgtEl>
                                          <p:spTgt spid="108">
                                            <p:txEl>
                                              <p:pRg st="2" end="2"/>
                                            </p:txEl>
                                          </p:spTgt>
                                        </p:tgtEl>
                                        <p:attrNameLst>
                                          <p:attrName>style.visibility</p:attrName>
                                        </p:attrNameLst>
                                      </p:cBhvr>
                                      <p:to>
                                        <p:strVal val="visible"/>
                                      </p:to>
                                    </p:set>
                                    <p:anim calcmode="lin" valueType="num">
                                      <p:cBhvr additive="base">
                                        <p:cTn id="19" dur="500"/>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80"/>
                            </p:stCondLst>
                            <p:childTnLst>
                              <p:par>
                                <p:cTn id="21" presetID="2" presetClass="entr" presetSubtype="4" fill="hold" nodeType="afterEffect">
                                  <p:stCondLst>
                                    <p:cond delay="0"/>
                                  </p:stCondLst>
                                  <p:childTnLst>
                                    <p:set>
                                      <p:cBhvr>
                                        <p:cTn id="22" dur="1" fill="hold">
                                          <p:stCondLst>
                                            <p:cond delay="0"/>
                                          </p:stCondLst>
                                        </p:cTn>
                                        <p:tgtEl>
                                          <p:spTgt spid="108">
                                            <p:txEl>
                                              <p:pRg st="3" end="3"/>
                                            </p:txEl>
                                          </p:spTgt>
                                        </p:tgtEl>
                                        <p:attrNameLst>
                                          <p:attrName>style.visibility</p:attrName>
                                        </p:attrNameLst>
                                      </p:cBhvr>
                                      <p:to>
                                        <p:strVal val="visible"/>
                                      </p:to>
                                    </p:set>
                                    <p:anim calcmode="lin" valueType="num">
                                      <p:cBhvr additive="base">
                                        <p:cTn id="23" dur="500"/>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80"/>
                            </p:stCondLst>
                            <p:childTnLst>
                              <p:par>
                                <p:cTn id="25" presetID="2" presetClass="entr" presetSubtype="4" fill="hold" nodeType="afterEffect">
                                  <p:stCondLst>
                                    <p:cond delay="0"/>
                                  </p:stCondLst>
                                  <p:childTnLst>
                                    <p:set>
                                      <p:cBhvr>
                                        <p:cTn id="26" dur="1" fill="hold">
                                          <p:stCondLst>
                                            <p:cond delay="0"/>
                                          </p:stCondLst>
                                        </p:cTn>
                                        <p:tgtEl>
                                          <p:spTgt spid="108">
                                            <p:txEl>
                                              <p:pRg st="4" end="4"/>
                                            </p:txEl>
                                          </p:spTgt>
                                        </p:tgtEl>
                                        <p:attrNameLst>
                                          <p:attrName>style.visibility</p:attrName>
                                        </p:attrNameLst>
                                      </p:cBhvr>
                                      <p:to>
                                        <p:strVal val="visible"/>
                                      </p:to>
                                    </p:set>
                                    <p:anim calcmode="lin" valueType="num">
                                      <p:cBhvr additive="base">
                                        <p:cTn id="27" dur="500"/>
                                        <p:tgtEl>
                                          <p:spTgt spid="108">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2580"/>
                            </p:stCondLst>
                            <p:childTnLst>
                              <p:par>
                                <p:cTn id="29" presetID="2" presetClass="entr" presetSubtype="4" fill="hold" nodeType="afterEffect">
                                  <p:stCondLst>
                                    <p:cond delay="0"/>
                                  </p:stCondLst>
                                  <p:childTnLst>
                                    <p:set>
                                      <p:cBhvr>
                                        <p:cTn id="30" dur="1" fill="hold">
                                          <p:stCondLst>
                                            <p:cond delay="0"/>
                                          </p:stCondLst>
                                        </p:cTn>
                                        <p:tgtEl>
                                          <p:spTgt spid="108">
                                            <p:txEl>
                                              <p:pRg st="5" end="5"/>
                                            </p:txEl>
                                          </p:spTgt>
                                        </p:tgtEl>
                                        <p:attrNameLst>
                                          <p:attrName>style.visibility</p:attrName>
                                        </p:attrNameLst>
                                      </p:cBhvr>
                                      <p:to>
                                        <p:strVal val="visible"/>
                                      </p:to>
                                    </p:set>
                                    <p:anim calcmode="lin" valueType="num">
                                      <p:cBhvr additive="base">
                                        <p:cTn id="31" dur="500"/>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80"/>
                            </p:stCondLst>
                            <p:childTnLst>
                              <p:par>
                                <p:cTn id="33" presetID="2" presetClass="entr" presetSubtype="4" fill="hold" nodeType="afterEffect">
                                  <p:stCondLst>
                                    <p:cond delay="0"/>
                                  </p:stCondLst>
                                  <p:childTnLst>
                                    <p:set>
                                      <p:cBhvr>
                                        <p:cTn id="34" dur="1" fill="hold">
                                          <p:stCondLst>
                                            <p:cond delay="0"/>
                                          </p:stCondLst>
                                        </p:cTn>
                                        <p:tgtEl>
                                          <p:spTgt spid="108">
                                            <p:txEl>
                                              <p:pRg st="6" end="6"/>
                                            </p:txEl>
                                          </p:spTgt>
                                        </p:tgtEl>
                                        <p:attrNameLst>
                                          <p:attrName>style.visibility</p:attrName>
                                        </p:attrNameLst>
                                      </p:cBhvr>
                                      <p:to>
                                        <p:strVal val="visible"/>
                                      </p:to>
                                    </p:set>
                                    <p:anim calcmode="lin" valueType="num">
                                      <p:cBhvr additive="base">
                                        <p:cTn id="35" dur="500"/>
                                        <p:tgtEl>
                                          <p:spTgt spid="108">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580"/>
                            </p:stCondLst>
                            <p:childTnLst>
                              <p:par>
                                <p:cTn id="37" presetID="2" presetClass="entr" presetSubtype="4" fill="hold" nodeType="afterEffect">
                                  <p:stCondLst>
                                    <p:cond delay="0"/>
                                  </p:stCondLst>
                                  <p:childTnLst>
                                    <p:set>
                                      <p:cBhvr>
                                        <p:cTn id="38" dur="1" fill="hold">
                                          <p:stCondLst>
                                            <p:cond delay="0"/>
                                          </p:stCondLst>
                                        </p:cTn>
                                        <p:tgtEl>
                                          <p:spTgt spid="108">
                                            <p:txEl>
                                              <p:pRg st="7" end="7"/>
                                            </p:txEl>
                                          </p:spTgt>
                                        </p:tgtEl>
                                        <p:attrNameLst>
                                          <p:attrName>style.visibility</p:attrName>
                                        </p:attrNameLst>
                                      </p:cBhvr>
                                      <p:to>
                                        <p:strVal val="visible"/>
                                      </p:to>
                                    </p:set>
                                    <p:anim calcmode="lin" valueType="num">
                                      <p:cBhvr additive="base">
                                        <p:cTn id="39" dur="500"/>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0" fill="hold">
                            <p:stCondLst>
                              <p:cond delay="4080"/>
                            </p:stCondLst>
                            <p:childTnLst>
                              <p:par>
                                <p:cTn id="41" presetID="2" presetClass="entr" presetSubtype="4" fill="hold" nodeType="afterEffect">
                                  <p:stCondLst>
                                    <p:cond delay="0"/>
                                  </p:stCondLst>
                                  <p:childTnLst>
                                    <p:set>
                                      <p:cBhvr>
                                        <p:cTn id="42" dur="1" fill="hold">
                                          <p:stCondLst>
                                            <p:cond delay="0"/>
                                          </p:stCondLst>
                                        </p:cTn>
                                        <p:tgtEl>
                                          <p:spTgt spid="108">
                                            <p:txEl>
                                              <p:pRg st="8" end="8"/>
                                            </p:txEl>
                                          </p:spTgt>
                                        </p:tgtEl>
                                        <p:attrNameLst>
                                          <p:attrName>style.visibility</p:attrName>
                                        </p:attrNameLst>
                                      </p:cBhvr>
                                      <p:to>
                                        <p:strVal val="visible"/>
                                      </p:to>
                                    </p:set>
                                    <p:anim calcmode="lin" valueType="num">
                                      <p:cBhvr additive="base">
                                        <p:cTn id="43" dur="500"/>
                                        <p:tgtEl>
                                          <p:spTgt spid="108">
                                            <p:txEl>
                                              <p:pRg st="8" end="8"/>
                                            </p:txEl>
                                          </p:spTgt>
                                        </p:tgtEl>
                                        <p:attrNameLst>
                                          <p:attrName>ppt_y</p:attrName>
                                        </p:attrNameLst>
                                      </p:cBhvr>
                                      <p:tavLst>
                                        <p:tav tm="0">
                                          <p:val>
                                            <p:strVal val="#ppt_y+1"/>
                                          </p:val>
                                        </p:tav>
                                        <p:tav tm="100000">
                                          <p:val>
                                            <p:strVal val="#ppt_y"/>
                                          </p:val>
                                        </p:tav>
                                      </p:tavLst>
                                    </p:anim>
                                  </p:childTnLst>
                                </p:cTn>
                              </p:par>
                            </p:childTnLst>
                          </p:cTn>
                        </p:par>
                        <p:par>
                          <p:cTn id="44" fill="hold">
                            <p:stCondLst>
                              <p:cond delay="4580"/>
                            </p:stCondLst>
                            <p:childTnLst>
                              <p:par>
                                <p:cTn id="45" presetID="2" presetClass="entr" presetSubtype="4" fill="hold" nodeType="afterEffect">
                                  <p:stCondLst>
                                    <p:cond delay="0"/>
                                  </p:stCondLst>
                                  <p:childTnLst>
                                    <p:set>
                                      <p:cBhvr>
                                        <p:cTn id="46" dur="1" fill="hold">
                                          <p:stCondLst>
                                            <p:cond delay="0"/>
                                          </p:stCondLst>
                                        </p:cTn>
                                        <p:tgtEl>
                                          <p:spTgt spid="108">
                                            <p:txEl>
                                              <p:pRg st="9" end="9"/>
                                            </p:txEl>
                                          </p:spTgt>
                                        </p:tgtEl>
                                        <p:attrNameLst>
                                          <p:attrName>style.visibility</p:attrName>
                                        </p:attrNameLst>
                                      </p:cBhvr>
                                      <p:to>
                                        <p:strVal val="visible"/>
                                      </p:to>
                                    </p:set>
                                    <p:anim calcmode="lin" valueType="num">
                                      <p:cBhvr additive="base">
                                        <p:cTn id="47" dur="500"/>
                                        <p:tgtEl>
                                          <p:spTgt spid="108">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23" descr="image002"/>
          <p:cNvPicPr preferRelativeResize="0"/>
          <p:nvPr/>
        </p:nvPicPr>
        <p:blipFill rotWithShape="1">
          <a:blip r:embed="rId3">
            <a:alphaModFix/>
          </a:blip>
          <a:srcRect/>
          <a:stretch/>
        </p:blipFill>
        <p:spPr>
          <a:xfrm>
            <a:off x="1190403" y="908720"/>
            <a:ext cx="7953597" cy="5439389"/>
          </a:xfrm>
          <a:prstGeom prst="rect">
            <a:avLst/>
          </a:prstGeom>
          <a:noFill/>
          <a:ln>
            <a:noFill/>
          </a:ln>
        </p:spPr>
      </p:pic>
      <p:sp>
        <p:nvSpPr>
          <p:cNvPr id="2" name="TextBox 1">
            <a:extLst>
              <a:ext uri="{FF2B5EF4-FFF2-40B4-BE49-F238E27FC236}">
                <a16:creationId xmlns:a16="http://schemas.microsoft.com/office/drawing/2014/main" id="{B127A436-15CC-43C5-A21D-33C854C59504}"/>
              </a:ext>
            </a:extLst>
          </p:cNvPr>
          <p:cNvSpPr txBox="1"/>
          <p:nvPr/>
        </p:nvSpPr>
        <p:spPr>
          <a:xfrm>
            <a:off x="772357" y="346229"/>
            <a:ext cx="6454066" cy="369332"/>
          </a:xfrm>
          <a:prstGeom prst="rect">
            <a:avLst/>
          </a:prstGeom>
          <a:noFill/>
        </p:spPr>
        <p:txBody>
          <a:bodyPr wrap="square" rtlCol="0">
            <a:spAutoFit/>
          </a:bodyPr>
          <a:lstStyle/>
          <a:p>
            <a:r>
              <a:rPr lang="en-GB" dirty="0"/>
              <a:t>Reading in Year 5 – use these to help at home </a:t>
            </a: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53</TotalTime>
  <Words>2811</Words>
  <Application>Microsoft Office PowerPoint</Application>
  <PresentationFormat>On-screen Show (4:3)</PresentationFormat>
  <Paragraphs>256</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Comic Sans MS</vt:lpstr>
      <vt:lpstr>Trebuchet MS</vt:lpstr>
      <vt:lpstr>Wingdings</vt:lpstr>
      <vt:lpstr>Wingdings 3</vt:lpstr>
      <vt:lpstr>Facet</vt:lpstr>
      <vt:lpstr>PowerPoint Presentation</vt:lpstr>
      <vt:lpstr>What to expect in Year 5:</vt:lpstr>
      <vt:lpstr>PowerPoint Presentation</vt:lpstr>
      <vt:lpstr>PowerPoint Presentation</vt:lpstr>
      <vt:lpstr>                                                                    </vt:lpstr>
      <vt:lpstr>Home Learning and how you can help</vt:lpstr>
      <vt:lpstr>Learning Spelling</vt:lpstr>
      <vt:lpstr>Love Reading</vt:lpstr>
      <vt:lpstr>PowerPoint Presentation</vt:lpstr>
      <vt:lpstr>Writing</vt:lpstr>
      <vt:lpstr>Maths </vt:lpstr>
      <vt:lpstr>PowerPoint Presentation</vt:lpstr>
      <vt:lpstr>Achievement in Year 5</vt:lpstr>
      <vt:lpstr>PowerPoint Presentation</vt:lpstr>
      <vt:lpstr>Other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Rosie Wilkinson</dc:creator>
  <cp:lastModifiedBy>Rosie Wilkinson</cp:lastModifiedBy>
  <cp:revision>10</cp:revision>
  <dcterms:modified xsi:type="dcterms:W3CDTF">2024-09-30T12:09:20Z</dcterms:modified>
</cp:coreProperties>
</file>