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2" r:id="rId7"/>
    <p:sldId id="261" r:id="rId8"/>
    <p:sldId id="257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38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88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42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3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55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47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76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20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72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05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32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14EA5-26E1-4863-8163-1E3126FF90F2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34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9" y="5164688"/>
            <a:ext cx="9144000" cy="169749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 can create my own coat of arms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957" y="156709"/>
            <a:ext cx="4272643" cy="496433"/>
          </a:xfrm>
        </p:spPr>
        <p:txBody>
          <a:bodyPr/>
          <a:lstStyle/>
          <a:p>
            <a:r>
              <a:rPr lang="en-GB" dirty="0" smtClean="0"/>
              <a:t>July Lockdown Challenge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878439"/>
            <a:ext cx="4800599" cy="42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14300"/>
            <a:ext cx="8250865" cy="1208494"/>
          </a:xfrm>
        </p:spPr>
        <p:txBody>
          <a:bodyPr/>
          <a:lstStyle/>
          <a:p>
            <a:r>
              <a:rPr lang="en-GB" dirty="0" smtClean="0"/>
              <a:t>Animals and their meanings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587163"/>
              </p:ext>
            </p:extLst>
          </p:nvPr>
        </p:nvGraphicFramePr>
        <p:xfrm>
          <a:off x="520331" y="1545263"/>
          <a:ext cx="6667278" cy="50043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33639"/>
                <a:gridCol w="3333639"/>
              </a:tblGrid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Bear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Protectiveness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Dog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Loyal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Double Eagle/Eagle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Leader and Decisiveness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Dragon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Defender of treasure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Fox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Clever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Lion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Courage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Snake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Ambition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Unicorn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Extreme courage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</a:tbl>
          </a:graphicData>
        </a:graphic>
      </p:graphicFrame>
      <p:pic>
        <p:nvPicPr>
          <p:cNvPr id="7172" name="Picture 4" descr="http://5dollarcoatsofarms.com/samplechapter/animalsmisc1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202" y="2005012"/>
            <a:ext cx="3295515" cy="39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00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heraldic b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108" y="-156451"/>
            <a:ext cx="4302642" cy="430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45786" y="3375078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Bear - protectiveness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403" y="392809"/>
            <a:ext cx="3208851" cy="24397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0549" y="3185476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Dog  - loyalty</a:t>
            </a:r>
            <a:endParaRPr lang="en-GB" dirty="0"/>
          </a:p>
        </p:txBody>
      </p:sp>
      <p:pic>
        <p:nvPicPr>
          <p:cNvPr id="8196" name="Picture 4" descr="Image result for heraldic l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1" y="177014"/>
            <a:ext cx="2277382" cy="281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7461" y="3185476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lion  - courage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782" y="339974"/>
            <a:ext cx="1109157" cy="24926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2680" y="3069034"/>
            <a:ext cx="249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Snake  - Ambition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752" y="3671250"/>
            <a:ext cx="1828800" cy="25050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9491" y="6292767"/>
            <a:ext cx="323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unicorn  - extreme courage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0423" y="3892467"/>
            <a:ext cx="1905000" cy="2400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50424" y="6377536"/>
            <a:ext cx="173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Fox   - clever</a:t>
            </a:r>
            <a:endParaRPr lang="en-GB" dirty="0"/>
          </a:p>
        </p:txBody>
      </p:sp>
      <p:pic>
        <p:nvPicPr>
          <p:cNvPr id="8204" name="Picture 12" descr="http://www.urbanthreads.com/productImages/regularSize/UTH10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05" y="3768925"/>
            <a:ext cx="2748149" cy="264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164105" y="6377536"/>
            <a:ext cx="212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Eagle   -  leader</a:t>
            </a:r>
            <a:endParaRPr lang="en-GB" dirty="0"/>
          </a:p>
        </p:txBody>
      </p:sp>
      <p:pic>
        <p:nvPicPr>
          <p:cNvPr id="8206" name="Picture 14" descr="http://mistholme.com/wp-content/uploads/2014/02/head_monster_drag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592" y="4146190"/>
            <a:ext cx="1969387" cy="22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464634" y="6391764"/>
            <a:ext cx="212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Dragon   -  guard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4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74219" y="2994774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Dagger - power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70312" y="2993138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Dove  - innocence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39950" y="2979661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owl  - vigilance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533938" y="2979661"/>
            <a:ext cx="249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Dolphin  - charity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29492" y="6292766"/>
            <a:ext cx="146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First Born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22" y="392809"/>
            <a:ext cx="1943100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37" y="546459"/>
            <a:ext cx="2085975" cy="2190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366" y="572509"/>
            <a:ext cx="2108579" cy="21352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633" y="392809"/>
            <a:ext cx="783488" cy="243151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06949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Second Born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4670312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Third Born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6396816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Fourth Born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8466013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Fifth Born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185" y="4637314"/>
            <a:ext cx="1495425" cy="12668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4120" y="4497924"/>
            <a:ext cx="1727635" cy="14062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4277" y="4497924"/>
            <a:ext cx="1687379" cy="14901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4821" y="4497924"/>
            <a:ext cx="1607024" cy="15224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6013" y="4637314"/>
            <a:ext cx="1441104" cy="1393067"/>
          </a:xfrm>
          <a:prstGeom prst="rect">
            <a:avLst/>
          </a:prstGeom>
        </p:spPr>
      </p:pic>
      <p:pic>
        <p:nvPicPr>
          <p:cNvPr id="8193" name="Picture 819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31717" y="4342039"/>
            <a:ext cx="1476375" cy="1562100"/>
          </a:xfrm>
          <a:prstGeom prst="rect">
            <a:avLst/>
          </a:prstGeom>
        </p:spPr>
      </p:pic>
      <p:sp>
        <p:nvSpPr>
          <p:cNvPr id="8194" name="TextBox 8193"/>
          <p:cNvSpPr txBox="1"/>
          <p:nvPr/>
        </p:nvSpPr>
        <p:spPr>
          <a:xfrm>
            <a:off x="10434988" y="5932287"/>
            <a:ext cx="1536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Royal, or religious, or pure.</a:t>
            </a:r>
            <a:endParaRPr lang="en-GB" dirty="0"/>
          </a:p>
        </p:txBody>
      </p:sp>
      <p:pic>
        <p:nvPicPr>
          <p:cNvPr id="8197" name="Picture 819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04614" y="328773"/>
            <a:ext cx="1828800" cy="24955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613243" y="3016655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Anchor – hope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8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thumb/f/f2/Hogwarts_coat_of_arms_colored_with_shading.svg/2000px-Hogwarts_coat_of_arms_colored_with_shading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40" y="185510"/>
            <a:ext cx="6745940" cy="613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0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coat of arms?</a:t>
            </a:r>
            <a:endParaRPr lang="en-GB" dirty="0"/>
          </a:p>
        </p:txBody>
      </p:sp>
      <p:sp>
        <p:nvSpPr>
          <p:cNvPr id="4" name="Subtitle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006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09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015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4018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8021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2024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27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Coats of Arms date back to the early medieval period.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(Pre-Tudor)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At this time, people wore helmets and other armour in battle, which made it hard to tell friends from enemies.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 help stop this each knight and solider painted something personal on their shield. </a:t>
            </a:r>
          </a:p>
        </p:txBody>
      </p:sp>
      <p:pic>
        <p:nvPicPr>
          <p:cNvPr id="5" name="Picture 3" descr="C:\Users\Sammy\AppData\Local\Microsoft\Windows\Temporary Internet Files\Content.IE5\CEG38WX3\MCj0415992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705" y="365125"/>
            <a:ext cx="122872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just for armour!</a:t>
            </a:r>
            <a:endParaRPr lang="en-GB" dirty="0"/>
          </a:p>
        </p:txBody>
      </p:sp>
      <p:pic>
        <p:nvPicPr>
          <p:cNvPr id="4" name="Picture 2" descr="C:\Users\Sammy\AppData\Local\Microsoft\Windows\Temporary Internet Files\Content.IE5\KEIJ40LV\MPj0443577000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96" y="2677886"/>
            <a:ext cx="3831444" cy="321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28556" y="2270264"/>
            <a:ext cx="58456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By Tudor times, it had become </a:t>
            </a:r>
            <a:r>
              <a:rPr lang="en-GB" sz="3200" dirty="0" smtClean="0">
                <a:solidFill>
                  <a:srgbClr val="FF0000"/>
                </a:solidFill>
              </a:rPr>
              <a:t>fashionable </a:t>
            </a:r>
            <a:r>
              <a:rPr lang="en-GB" sz="3200" dirty="0" smtClean="0"/>
              <a:t>for </a:t>
            </a:r>
            <a:r>
              <a:rPr lang="en-GB" sz="3200" dirty="0" smtClean="0">
                <a:solidFill>
                  <a:srgbClr val="FF0000"/>
                </a:solidFill>
              </a:rPr>
              <a:t>rich</a:t>
            </a:r>
            <a:r>
              <a:rPr lang="en-GB" sz="3200" dirty="0" smtClean="0"/>
              <a:t> families to have a coat of arms.</a:t>
            </a:r>
          </a:p>
          <a:p>
            <a:endParaRPr lang="en-GB" sz="3200" dirty="0"/>
          </a:p>
          <a:p>
            <a:r>
              <a:rPr lang="en-GB" sz="3200" dirty="0" smtClean="0"/>
              <a:t>It was included on  items in the house, saddles, blankets, rings and (wax seal) stamps.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813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Hastings has a coat of arms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767" y="2159232"/>
            <a:ext cx="3408589" cy="4053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2429" y="2429384"/>
            <a:ext cx="60633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You can see it at the Town Hall</a:t>
            </a:r>
          </a:p>
          <a:p>
            <a:endParaRPr lang="en-GB" sz="3200" dirty="0"/>
          </a:p>
          <a:p>
            <a:r>
              <a:rPr lang="en-GB" sz="3200" dirty="0" smtClean="0"/>
              <a:t>It is even  printed on lamp </a:t>
            </a:r>
            <a:r>
              <a:rPr lang="en-GB" sz="3200" dirty="0" smtClean="0"/>
              <a:t>posts!</a:t>
            </a:r>
            <a:endParaRPr lang="en-GB" sz="3200" dirty="0"/>
          </a:p>
        </p:txBody>
      </p:sp>
      <p:pic>
        <p:nvPicPr>
          <p:cNvPr id="1028" name="Picture 4" descr="http://i1012.photobucket.com/albums/af246/stephenwc/Rye%2023%20Aug%2009/B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16" y="1692620"/>
            <a:ext cx="3506089" cy="452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87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Queen Elizabeth I’s coat of arms</a:t>
            </a:r>
            <a:endParaRPr lang="en-GB" dirty="0"/>
          </a:p>
        </p:txBody>
      </p:sp>
      <p:pic>
        <p:nvPicPr>
          <p:cNvPr id="5122" name="Picture 2" descr="https://encrypted-tbn0.gstatic.com/images?q=tbn:ANd9GcQNCvfnhpoiiSZL8KV-90MkhCweC-pdpuTSpV5ZFjXQc9Hvmw6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88" y="1513457"/>
            <a:ext cx="5330826" cy="52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60327" y="5029200"/>
            <a:ext cx="2710543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motto in Latin means ‘always the same’</a:t>
            </a:r>
            <a:endParaRPr lang="en-GB" sz="2400" dirty="0"/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 flipH="1">
            <a:off x="7396843" y="5629365"/>
            <a:ext cx="1763484" cy="248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07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the Queen’s coat of arms</a:t>
            </a:r>
            <a:endParaRPr lang="en-GB" dirty="0"/>
          </a:p>
        </p:txBody>
      </p:sp>
      <p:pic>
        <p:nvPicPr>
          <p:cNvPr id="4098" name="Picture 2" descr="http://www.fleurdelis.com/graphics/elizabeth_queen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17" y="1690688"/>
            <a:ext cx="3899720" cy="506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48577" y="2148014"/>
            <a:ext cx="2805223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motto here means God and my Right and it refers to the Divine Right of Kings to rule – as </a:t>
            </a:r>
            <a:r>
              <a:rPr lang="en-GB" sz="2400" dirty="0" smtClean="0"/>
              <a:t>some of you</a:t>
            </a:r>
            <a:r>
              <a:rPr lang="en-GB" sz="2400" dirty="0" smtClean="0"/>
              <a:t> </a:t>
            </a:r>
            <a:r>
              <a:rPr lang="en-GB" sz="2400" dirty="0" smtClean="0"/>
              <a:t>learnt during Macbeth, Kings believed they were chosen by God. </a:t>
            </a:r>
            <a:endParaRPr lang="en-GB" sz="2400" dirty="0"/>
          </a:p>
        </p:txBody>
      </p:sp>
      <p:cxnSp>
        <p:nvCxnSpPr>
          <p:cNvPr id="7" name="Straight Connector 6"/>
          <p:cNvCxnSpPr>
            <a:stCxn id="5" idx="1"/>
          </p:cNvCxnSpPr>
          <p:nvPr/>
        </p:nvCxnSpPr>
        <p:spPr>
          <a:xfrm flipH="1">
            <a:off x="6841671" y="4410172"/>
            <a:ext cx="1706906" cy="9619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6814" y="2449286"/>
            <a:ext cx="23349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England</a:t>
            </a:r>
            <a:endParaRPr lang="en-GB" dirty="0"/>
          </a:p>
        </p:txBody>
      </p:sp>
      <p:cxnSp>
        <p:nvCxnSpPr>
          <p:cNvPr id="10" name="Straight Connector 9"/>
          <p:cNvCxnSpPr>
            <a:stCxn id="8" idx="3"/>
          </p:cNvCxnSpPr>
          <p:nvPr/>
        </p:nvCxnSpPr>
        <p:spPr>
          <a:xfrm>
            <a:off x="2971800" y="2633952"/>
            <a:ext cx="2286000" cy="974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6814" y="4040840"/>
            <a:ext cx="23349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Ireland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2971800" y="4154653"/>
            <a:ext cx="2498271" cy="511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2701" y="5122910"/>
            <a:ext cx="23349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Scotland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971800" y="4040840"/>
            <a:ext cx="3124200" cy="1102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13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Coats of arms were used to identify people and families and a way of showing off your power and wealth!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2296634"/>
            <a:ext cx="7485321" cy="4401878"/>
          </a:xfrm>
        </p:spPr>
        <p:txBody>
          <a:bodyPr>
            <a:normAutofit fontScale="85000" lnSpcReduction="20000"/>
          </a:bodyPr>
          <a:lstStyle/>
          <a:p>
            <a:r>
              <a:rPr lang="en-GB" sz="4100" dirty="0" smtClean="0"/>
              <a:t>The colours have meanings</a:t>
            </a:r>
          </a:p>
          <a:p>
            <a:r>
              <a:rPr lang="en-GB" sz="4100" dirty="0" smtClean="0"/>
              <a:t>The animals have meanings</a:t>
            </a:r>
          </a:p>
          <a:p>
            <a:r>
              <a:rPr lang="en-GB" sz="4100" dirty="0" smtClean="0"/>
              <a:t>The symbols have meanings</a:t>
            </a:r>
          </a:p>
          <a:p>
            <a:endParaRPr lang="en-GB" sz="4100" dirty="0"/>
          </a:p>
          <a:p>
            <a:r>
              <a:rPr lang="en-GB" sz="4100" dirty="0" smtClean="0"/>
              <a:t>Symbols were easily recognisable and understandable when the majority of people could not read. </a:t>
            </a:r>
          </a:p>
          <a:p>
            <a:r>
              <a:rPr lang="en-GB" sz="4100" dirty="0" smtClean="0"/>
              <a:t>Nowadays, we do this too – think of car symbols and company logos.</a:t>
            </a:r>
            <a:endParaRPr lang="en-GB" dirty="0"/>
          </a:p>
        </p:txBody>
      </p:sp>
      <p:pic>
        <p:nvPicPr>
          <p:cNvPr id="6146" name="Picture 2" descr="http://www.thepotteries.org/mark/arms/sh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447" y="1690688"/>
            <a:ext cx="3742660" cy="466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29" y="85087"/>
            <a:ext cx="4874758" cy="6772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10084" y="361506"/>
            <a:ext cx="2977116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Your shield will have a motto – in English </a:t>
            </a:r>
            <a:r>
              <a:rPr lang="en-GB" dirty="0" smtClean="0"/>
              <a:t>or  Latin</a:t>
            </a:r>
            <a:endParaRPr lang="en-GB" dirty="0"/>
          </a:p>
        </p:txBody>
      </p:sp>
      <p:cxnSp>
        <p:nvCxnSpPr>
          <p:cNvPr id="8" name="Straight Connector 7"/>
          <p:cNvCxnSpPr>
            <a:endCxn id="6" idx="1"/>
          </p:cNvCxnSpPr>
          <p:nvPr/>
        </p:nvCxnSpPr>
        <p:spPr>
          <a:xfrm>
            <a:off x="8038214" y="616688"/>
            <a:ext cx="871870" cy="206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72670" y="3934047"/>
            <a:ext cx="1977656" cy="27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250326" y="4040372"/>
            <a:ext cx="2636874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 can state whether you are the first born, second born, third born, fourth born etc. using a symbol.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04036" y="3333882"/>
            <a:ext cx="2796853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 can choose animals to represent the values that are most important to you.</a:t>
            </a:r>
            <a:endParaRPr lang="en-GB" dirty="0"/>
          </a:p>
        </p:txBody>
      </p:sp>
      <p:cxnSp>
        <p:nvCxnSpPr>
          <p:cNvPr id="14" name="Straight Connector 13"/>
          <p:cNvCxnSpPr>
            <a:stCxn id="12" idx="3"/>
          </p:cNvCxnSpPr>
          <p:nvPr/>
        </p:nvCxnSpPr>
        <p:spPr>
          <a:xfrm flipV="1">
            <a:off x="3200889" y="3333882"/>
            <a:ext cx="1434906" cy="600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4036" y="5032766"/>
            <a:ext cx="2796853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 can </a:t>
            </a:r>
            <a:r>
              <a:rPr lang="en-GB" dirty="0"/>
              <a:t>w</a:t>
            </a:r>
            <a:r>
              <a:rPr lang="en-GB" dirty="0" smtClean="0"/>
              <a:t>rite in your family surname.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200890" y="5658938"/>
            <a:ext cx="2370570" cy="574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6957" y="228600"/>
            <a:ext cx="3394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The Butler’s </a:t>
            </a:r>
            <a:r>
              <a:rPr lang="en-GB" dirty="0" smtClean="0">
                <a:solidFill>
                  <a:srgbClr val="0070C0"/>
                </a:solidFill>
              </a:rPr>
              <a:t>Coat of Arms</a:t>
            </a:r>
          </a:p>
          <a:p>
            <a:r>
              <a:rPr lang="en-GB" i="1" dirty="0" smtClean="0"/>
              <a:t>(This is </a:t>
            </a:r>
            <a:r>
              <a:rPr lang="en-GB" i="1" dirty="0" smtClean="0"/>
              <a:t>made </a:t>
            </a:r>
            <a:r>
              <a:rPr lang="en-GB" i="1" dirty="0" smtClean="0"/>
              <a:t>up </a:t>
            </a:r>
            <a:r>
              <a:rPr lang="en-GB" i="1" dirty="0" smtClean="0"/>
              <a:t>– it celebrates learning – the motto = learning above all, the fox symbolises wisdom, the bees, hard work and the owl being observant. The crescent is because </a:t>
            </a:r>
            <a:r>
              <a:rPr lang="en-GB" i="1" dirty="0" smtClean="0"/>
              <a:t>this person is the </a:t>
            </a:r>
            <a:r>
              <a:rPr lang="en-GB" i="1" dirty="0" smtClean="0"/>
              <a:t>second born in </a:t>
            </a:r>
            <a:r>
              <a:rPr lang="en-GB" i="1" dirty="0" smtClean="0"/>
              <a:t>their</a:t>
            </a:r>
            <a:r>
              <a:rPr lang="en-GB" i="1" dirty="0" smtClean="0"/>
              <a:t> </a:t>
            </a:r>
            <a:r>
              <a:rPr lang="en-GB" i="1" dirty="0" smtClean="0"/>
              <a:t>family.)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084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Colours and their meanings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31" y="1690688"/>
            <a:ext cx="10762969" cy="502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chool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462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Comic Sans MS</vt:lpstr>
      <vt:lpstr>Corbel</vt:lpstr>
      <vt:lpstr>Office Theme</vt:lpstr>
      <vt:lpstr>I can create my own coat of arms</vt:lpstr>
      <vt:lpstr>What is a coat of arms?</vt:lpstr>
      <vt:lpstr>Not just for armour!</vt:lpstr>
      <vt:lpstr>Hastings has a coat of arms</vt:lpstr>
      <vt:lpstr>This is Queen Elizabeth I’s coat of arms</vt:lpstr>
      <vt:lpstr>This is the Queen’s coat of arms</vt:lpstr>
      <vt:lpstr>Coats of arms were used to identify people and families and a way of showing off your power and wealth!</vt:lpstr>
      <vt:lpstr>PowerPoint Presentation</vt:lpstr>
      <vt:lpstr>Colours and their meanings</vt:lpstr>
      <vt:lpstr>Animals and their meanings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create my own coat of arms</dc:title>
  <dc:creator>Natalie Butler</dc:creator>
  <cp:lastModifiedBy>Jennie Courtney</cp:lastModifiedBy>
  <cp:revision>12</cp:revision>
  <dcterms:created xsi:type="dcterms:W3CDTF">2016-02-05T16:05:23Z</dcterms:created>
  <dcterms:modified xsi:type="dcterms:W3CDTF">2020-07-08T18:47:07Z</dcterms:modified>
</cp:coreProperties>
</file>